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8288000" cy="10287000"/>
  <p:notesSz cx="6858000" cy="9144000"/>
  <p:embeddedFontLst>
    <p:embeddedFont>
      <p:font typeface="Muli" panose="020B0604020202020204" charset="0"/>
      <p:regular r:id="rId19"/>
    </p:embeddedFont>
    <p:embeddedFont>
      <p:font typeface="Muli Bold" panose="020B0604020202020204" charset="0"/>
      <p:regular r:id="rId2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55" d="100"/>
          <a:sy n="55" d="100"/>
        </p:scale>
        <p:origin x="658" y="3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1/18/2024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1/18/2024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1/18/2024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sv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2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4.sv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2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4.sv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2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4.sv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2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4.sv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26.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4.sv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svg"/><Relationship Id="rId7"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30.svg"/></Relationships>
</file>

<file path=ppt/slides/_rels/slide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4.sv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svg"/><Relationship Id="rId7" Type="http://schemas.openxmlformats.org/officeDocument/2006/relationships/image" Target="../media/image33.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4.sv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2.sv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4.svg"/><Relationship Id="rId10" Type="http://schemas.openxmlformats.org/officeDocument/2006/relationships/image" Target="../media/image17.png"/><Relationship Id="rId4" Type="http://schemas.openxmlformats.org/officeDocument/2006/relationships/image" Target="../media/image3.png"/><Relationship Id="rId9"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2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4.sv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24.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4.sv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24.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4.sv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24.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4.sv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2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4.sv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24.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4.sv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162104" y="9773521"/>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Freeform 5"/>
          <p:cNvSpPr/>
          <p:nvPr/>
        </p:nvSpPr>
        <p:spPr>
          <a:xfrm>
            <a:off x="-42930" y="7775225"/>
            <a:ext cx="6042672" cy="1639075"/>
          </a:xfrm>
          <a:custGeom>
            <a:avLst/>
            <a:gdLst/>
            <a:ahLst/>
            <a:cxnLst/>
            <a:rect l="l" t="t" r="r" b="b"/>
            <a:pathLst>
              <a:path w="6042672" h="1639075">
                <a:moveTo>
                  <a:pt x="0" y="0"/>
                </a:moveTo>
                <a:lnTo>
                  <a:pt x="6042673" y="0"/>
                </a:lnTo>
                <a:lnTo>
                  <a:pt x="6042673" y="1639075"/>
                </a:lnTo>
                <a:lnTo>
                  <a:pt x="0" y="1639075"/>
                </a:lnTo>
                <a:lnTo>
                  <a:pt x="0" y="0"/>
                </a:lnTo>
                <a:close/>
              </a:path>
            </a:pathLst>
          </a:custGeom>
          <a:blipFill>
            <a:blip r:embed="rId6" cstate="email">
              <a:alphaModFix amt="59000"/>
              <a:extLst>
                <a:ext uri="{28A0092B-C50C-407E-A947-70E740481C1C}">
                  <a14:useLocalDpi xmlns:a14="http://schemas.microsoft.com/office/drawing/2010/main"/>
                </a:ext>
              </a:extLst>
            </a:blip>
            <a:stretch>
              <a:fillRect/>
            </a:stretch>
          </a:blipFill>
        </p:spPr>
      </p:sp>
      <p:sp>
        <p:nvSpPr>
          <p:cNvPr id="6" name="Freeform 6"/>
          <p:cNvSpPr/>
          <p:nvPr/>
        </p:nvSpPr>
        <p:spPr>
          <a:xfrm>
            <a:off x="3705153" y="4851274"/>
            <a:ext cx="1096258" cy="4011723"/>
          </a:xfrm>
          <a:custGeom>
            <a:avLst/>
            <a:gdLst/>
            <a:ahLst/>
            <a:cxnLst/>
            <a:rect l="l" t="t" r="r" b="b"/>
            <a:pathLst>
              <a:path w="1096258" h="4011723">
                <a:moveTo>
                  <a:pt x="0" y="0"/>
                </a:moveTo>
                <a:lnTo>
                  <a:pt x="1096257" y="0"/>
                </a:lnTo>
                <a:lnTo>
                  <a:pt x="1096257" y="4011723"/>
                </a:lnTo>
                <a:lnTo>
                  <a:pt x="0" y="4011723"/>
                </a:lnTo>
                <a:lnTo>
                  <a:pt x="0" y="0"/>
                </a:lnTo>
                <a:close/>
              </a:path>
            </a:pathLst>
          </a:custGeom>
          <a:blipFill>
            <a:blip r:embed="rId7" cstate="email">
              <a:extLst>
                <a:ext uri="{28A0092B-C50C-407E-A947-70E740481C1C}">
                  <a14:useLocalDpi xmlns:a14="http://schemas.microsoft.com/office/drawing/2010/main"/>
                </a:ext>
              </a:extLst>
            </a:blip>
            <a:stretch>
              <a:fillRect/>
            </a:stretch>
          </a:blipFill>
        </p:spPr>
      </p:sp>
      <p:sp>
        <p:nvSpPr>
          <p:cNvPr id="7" name="Freeform 7"/>
          <p:cNvSpPr/>
          <p:nvPr/>
        </p:nvSpPr>
        <p:spPr>
          <a:xfrm>
            <a:off x="3016429" y="4931486"/>
            <a:ext cx="1096101" cy="3918886"/>
          </a:xfrm>
          <a:custGeom>
            <a:avLst/>
            <a:gdLst/>
            <a:ahLst/>
            <a:cxnLst/>
            <a:rect l="l" t="t" r="r" b="b"/>
            <a:pathLst>
              <a:path w="1096101" h="3918886">
                <a:moveTo>
                  <a:pt x="0" y="0"/>
                </a:moveTo>
                <a:lnTo>
                  <a:pt x="1096101" y="0"/>
                </a:lnTo>
                <a:lnTo>
                  <a:pt x="1096101" y="3918886"/>
                </a:lnTo>
                <a:lnTo>
                  <a:pt x="0" y="3918886"/>
                </a:lnTo>
                <a:lnTo>
                  <a:pt x="0" y="0"/>
                </a:lnTo>
                <a:close/>
              </a:path>
            </a:pathLst>
          </a:custGeom>
          <a:blipFill>
            <a:blip r:embed="rId8" cstate="email">
              <a:extLst>
                <a:ext uri="{28A0092B-C50C-407E-A947-70E740481C1C}">
                  <a14:useLocalDpi xmlns:a14="http://schemas.microsoft.com/office/drawing/2010/main"/>
                </a:ext>
              </a:extLst>
            </a:blip>
            <a:stretch>
              <a:fillRect/>
            </a:stretch>
          </a:blipFill>
        </p:spPr>
      </p:sp>
      <p:sp>
        <p:nvSpPr>
          <p:cNvPr id="8" name="Freeform 8"/>
          <p:cNvSpPr/>
          <p:nvPr/>
        </p:nvSpPr>
        <p:spPr>
          <a:xfrm>
            <a:off x="1945204" y="4713660"/>
            <a:ext cx="1223236" cy="4136712"/>
          </a:xfrm>
          <a:custGeom>
            <a:avLst/>
            <a:gdLst/>
            <a:ahLst/>
            <a:cxnLst/>
            <a:rect l="l" t="t" r="r" b="b"/>
            <a:pathLst>
              <a:path w="1223236" h="4136712">
                <a:moveTo>
                  <a:pt x="0" y="0"/>
                </a:moveTo>
                <a:lnTo>
                  <a:pt x="1223236" y="0"/>
                </a:lnTo>
                <a:lnTo>
                  <a:pt x="1223236" y="4136712"/>
                </a:lnTo>
                <a:lnTo>
                  <a:pt x="0" y="4136712"/>
                </a:lnTo>
                <a:lnTo>
                  <a:pt x="0" y="0"/>
                </a:lnTo>
                <a:close/>
              </a:path>
            </a:pathLst>
          </a:custGeom>
          <a:blipFill>
            <a:blip r:embed="rId9" cstate="email">
              <a:extLst>
                <a:ext uri="{28A0092B-C50C-407E-A947-70E740481C1C}">
                  <a14:useLocalDpi xmlns:a14="http://schemas.microsoft.com/office/drawing/2010/main"/>
                </a:ext>
              </a:extLst>
            </a:blip>
            <a:stretch>
              <a:fillRect/>
            </a:stretch>
          </a:blipFill>
        </p:spPr>
      </p:sp>
      <p:sp>
        <p:nvSpPr>
          <p:cNvPr id="9" name="Freeform 9"/>
          <p:cNvSpPr/>
          <p:nvPr/>
        </p:nvSpPr>
        <p:spPr>
          <a:xfrm>
            <a:off x="380275" y="4931486"/>
            <a:ext cx="1093538" cy="4082022"/>
          </a:xfrm>
          <a:custGeom>
            <a:avLst/>
            <a:gdLst/>
            <a:ahLst/>
            <a:cxnLst/>
            <a:rect l="l" t="t" r="r" b="b"/>
            <a:pathLst>
              <a:path w="1093538" h="4082022">
                <a:moveTo>
                  <a:pt x="0" y="0"/>
                </a:moveTo>
                <a:lnTo>
                  <a:pt x="1093538" y="0"/>
                </a:lnTo>
                <a:lnTo>
                  <a:pt x="1093538" y="4082022"/>
                </a:lnTo>
                <a:lnTo>
                  <a:pt x="0" y="4082022"/>
                </a:lnTo>
                <a:lnTo>
                  <a:pt x="0" y="0"/>
                </a:lnTo>
                <a:close/>
              </a:path>
            </a:pathLst>
          </a:custGeom>
          <a:blipFill>
            <a:blip r:embed="rId10" cstate="email">
              <a:extLst>
                <a:ext uri="{28A0092B-C50C-407E-A947-70E740481C1C}">
                  <a14:useLocalDpi xmlns:a14="http://schemas.microsoft.com/office/drawing/2010/main"/>
                </a:ext>
              </a:extLst>
            </a:blip>
            <a:stretch>
              <a:fillRect/>
            </a:stretch>
          </a:blipFill>
        </p:spPr>
      </p:sp>
      <p:sp>
        <p:nvSpPr>
          <p:cNvPr id="10" name="Freeform 10"/>
          <p:cNvSpPr/>
          <p:nvPr/>
        </p:nvSpPr>
        <p:spPr>
          <a:xfrm>
            <a:off x="653911" y="5187095"/>
            <a:ext cx="4174025" cy="4174025"/>
          </a:xfrm>
          <a:custGeom>
            <a:avLst/>
            <a:gdLst/>
            <a:ahLst/>
            <a:cxnLst/>
            <a:rect l="l" t="t" r="r" b="b"/>
            <a:pathLst>
              <a:path w="4174025" h="4174025">
                <a:moveTo>
                  <a:pt x="0" y="0"/>
                </a:moveTo>
                <a:lnTo>
                  <a:pt x="4174025" y="0"/>
                </a:lnTo>
                <a:lnTo>
                  <a:pt x="4174025" y="4174025"/>
                </a:lnTo>
                <a:lnTo>
                  <a:pt x="0" y="4174025"/>
                </a:lnTo>
                <a:lnTo>
                  <a:pt x="0" y="0"/>
                </a:lnTo>
                <a:close/>
              </a:path>
            </a:pathLst>
          </a:custGeom>
          <a:blipFill>
            <a:blip r:embed="rId11" cstate="email">
              <a:extLst>
                <a:ext uri="{28A0092B-C50C-407E-A947-70E740481C1C}">
                  <a14:useLocalDpi xmlns:a14="http://schemas.microsoft.com/office/drawing/2010/main"/>
                </a:ext>
              </a:extLst>
            </a:blip>
            <a:stretch>
              <a:fillRect/>
            </a:stretch>
          </a:blipFill>
        </p:spPr>
      </p:sp>
      <p:sp>
        <p:nvSpPr>
          <p:cNvPr id="11" name="TextBox 11"/>
          <p:cNvSpPr txBox="1"/>
          <p:nvPr/>
        </p:nvSpPr>
        <p:spPr>
          <a:xfrm>
            <a:off x="2034942" y="6261747"/>
            <a:ext cx="1486389" cy="888238"/>
          </a:xfrm>
          <a:prstGeom prst="rect">
            <a:avLst/>
          </a:prstGeom>
        </p:spPr>
        <p:txBody>
          <a:bodyPr lIns="0" tIns="0" rIns="0" bIns="0" rtlCol="0" anchor="t">
            <a:spAutoFit/>
          </a:bodyPr>
          <a:lstStyle/>
          <a:p>
            <a:pPr>
              <a:lnSpc>
                <a:spcPts val="605"/>
              </a:lnSpc>
            </a:pPr>
            <a:r>
              <a:rPr lang="en-US" sz="665" dirty="0">
                <a:solidFill>
                  <a:srgbClr val="000000"/>
                </a:solidFill>
                <a:latin typeface="Muli"/>
              </a:rPr>
              <a:t>We listen carefully.</a:t>
            </a:r>
          </a:p>
          <a:p>
            <a:pPr>
              <a:lnSpc>
                <a:spcPts val="605"/>
              </a:lnSpc>
            </a:pPr>
            <a:endParaRPr lang="en-US" sz="665" dirty="0">
              <a:solidFill>
                <a:srgbClr val="000000"/>
              </a:solidFill>
              <a:latin typeface="Muli"/>
            </a:endParaRPr>
          </a:p>
          <a:p>
            <a:pPr>
              <a:lnSpc>
                <a:spcPts val="605"/>
              </a:lnSpc>
            </a:pPr>
            <a:r>
              <a:rPr lang="en-US" sz="665" dirty="0">
                <a:solidFill>
                  <a:srgbClr val="F9B233"/>
                </a:solidFill>
                <a:latin typeface="Muli"/>
              </a:rPr>
              <a:t>We take turns.</a:t>
            </a:r>
          </a:p>
          <a:p>
            <a:pPr>
              <a:lnSpc>
                <a:spcPts val="605"/>
              </a:lnSpc>
            </a:pPr>
            <a:endParaRPr lang="en-US" sz="665" dirty="0">
              <a:solidFill>
                <a:srgbClr val="F9B233"/>
              </a:solidFill>
              <a:latin typeface="Muli"/>
            </a:endParaRPr>
          </a:p>
          <a:p>
            <a:pPr>
              <a:lnSpc>
                <a:spcPts val="605"/>
              </a:lnSpc>
            </a:pPr>
            <a:r>
              <a:rPr lang="en-US" sz="665" dirty="0">
                <a:solidFill>
                  <a:srgbClr val="000000"/>
                </a:solidFill>
                <a:latin typeface="Muli"/>
              </a:rPr>
              <a:t>We are kind and don’t make fun of others.</a:t>
            </a:r>
          </a:p>
          <a:p>
            <a:pPr>
              <a:lnSpc>
                <a:spcPts val="605"/>
              </a:lnSpc>
            </a:pPr>
            <a:endParaRPr lang="en-US" sz="665" dirty="0">
              <a:solidFill>
                <a:srgbClr val="000000"/>
              </a:solidFill>
              <a:latin typeface="Muli"/>
            </a:endParaRPr>
          </a:p>
          <a:p>
            <a:pPr>
              <a:lnSpc>
                <a:spcPts val="698"/>
              </a:lnSpc>
            </a:pPr>
            <a:r>
              <a:rPr lang="en-US" sz="665" dirty="0">
                <a:solidFill>
                  <a:srgbClr val="F9B233"/>
                </a:solidFill>
                <a:latin typeface="Muli"/>
              </a:rPr>
              <a:t>We only use people’s names when being kind.</a:t>
            </a:r>
          </a:p>
          <a:p>
            <a:pPr>
              <a:lnSpc>
                <a:spcPts val="605"/>
              </a:lnSpc>
            </a:pPr>
            <a:endParaRPr lang="en-US" sz="665" dirty="0">
              <a:solidFill>
                <a:srgbClr val="F9B233"/>
              </a:solidFill>
              <a:latin typeface="Muli"/>
            </a:endParaRPr>
          </a:p>
          <a:p>
            <a:pPr>
              <a:lnSpc>
                <a:spcPts val="605"/>
              </a:lnSpc>
            </a:pPr>
            <a:r>
              <a:rPr lang="en-US" sz="665" dirty="0">
                <a:solidFill>
                  <a:srgbClr val="000000"/>
                </a:solidFill>
                <a:latin typeface="Muli"/>
              </a:rPr>
              <a:t>We can pass if we don’t have anything to share.</a:t>
            </a:r>
          </a:p>
        </p:txBody>
      </p:sp>
      <p:sp>
        <p:nvSpPr>
          <p:cNvPr id="12" name="Freeform 12"/>
          <p:cNvSpPr/>
          <p:nvPr/>
        </p:nvSpPr>
        <p:spPr>
          <a:xfrm>
            <a:off x="-389710" y="5286461"/>
            <a:ext cx="3727047" cy="3727047"/>
          </a:xfrm>
          <a:custGeom>
            <a:avLst/>
            <a:gdLst/>
            <a:ahLst/>
            <a:cxnLst/>
            <a:rect l="l" t="t" r="r" b="b"/>
            <a:pathLst>
              <a:path w="3727047" h="3727047">
                <a:moveTo>
                  <a:pt x="0" y="0"/>
                </a:moveTo>
                <a:lnTo>
                  <a:pt x="3727046" y="0"/>
                </a:lnTo>
                <a:lnTo>
                  <a:pt x="3727046" y="3727047"/>
                </a:lnTo>
                <a:lnTo>
                  <a:pt x="0" y="3727047"/>
                </a:lnTo>
                <a:lnTo>
                  <a:pt x="0" y="0"/>
                </a:lnTo>
                <a:close/>
              </a:path>
            </a:pathLst>
          </a:custGeom>
          <a:blipFill>
            <a:blip r:embed="rId12" cstate="email">
              <a:extLst>
                <a:ext uri="{28A0092B-C50C-407E-A947-70E740481C1C}">
                  <a14:useLocalDpi xmlns:a14="http://schemas.microsoft.com/office/drawing/2010/main"/>
                </a:ext>
              </a:extLst>
            </a:blip>
            <a:stretch>
              <a:fillRect/>
            </a:stretch>
          </a:blipFill>
        </p:spPr>
      </p:sp>
      <p:sp>
        <p:nvSpPr>
          <p:cNvPr id="13" name="TextBox 13"/>
          <p:cNvSpPr txBox="1"/>
          <p:nvPr/>
        </p:nvSpPr>
        <p:spPr>
          <a:xfrm>
            <a:off x="2040878" y="6953447"/>
            <a:ext cx="1523601" cy="733520"/>
          </a:xfrm>
          <a:prstGeom prst="rect">
            <a:avLst/>
          </a:prstGeom>
        </p:spPr>
        <p:txBody>
          <a:bodyPr lIns="0" tIns="0" rIns="0" bIns="0" rtlCol="0" anchor="t">
            <a:spAutoFit/>
          </a:bodyPr>
          <a:lstStyle/>
          <a:p>
            <a:pPr>
              <a:lnSpc>
                <a:spcPts val="961"/>
              </a:lnSpc>
            </a:pPr>
            <a:endParaRPr dirty="0"/>
          </a:p>
          <a:p>
            <a:pPr>
              <a:lnSpc>
                <a:spcPts val="961"/>
              </a:lnSpc>
            </a:pPr>
            <a:r>
              <a:rPr lang="en-US" sz="682" dirty="0">
                <a:solidFill>
                  <a:srgbClr val="000000"/>
                </a:solidFill>
                <a:latin typeface="Muli"/>
              </a:rPr>
              <a:t>.</a:t>
            </a:r>
          </a:p>
          <a:p>
            <a:pPr>
              <a:lnSpc>
                <a:spcPts val="818"/>
              </a:lnSpc>
            </a:pPr>
            <a:r>
              <a:rPr lang="en-US" sz="682" dirty="0">
                <a:solidFill>
                  <a:srgbClr val="F9B233"/>
                </a:solidFill>
                <a:latin typeface="Muli"/>
              </a:rPr>
              <a:t>We can ask questions if we don’t understand.</a:t>
            </a:r>
          </a:p>
          <a:p>
            <a:pPr>
              <a:lnSpc>
                <a:spcPts val="818"/>
              </a:lnSpc>
            </a:pPr>
            <a:endParaRPr lang="en-US" sz="682" dirty="0">
              <a:solidFill>
                <a:srgbClr val="F9B233"/>
              </a:solidFill>
              <a:latin typeface="Muli"/>
            </a:endParaRPr>
          </a:p>
          <a:p>
            <a:pPr>
              <a:lnSpc>
                <a:spcPts val="791"/>
              </a:lnSpc>
            </a:pPr>
            <a:r>
              <a:rPr lang="en-US" sz="682" dirty="0">
                <a:solidFill>
                  <a:srgbClr val="000000"/>
                </a:solidFill>
                <a:latin typeface="Muli"/>
              </a:rPr>
              <a:t>We can talk to someone if we are worried.</a:t>
            </a:r>
          </a:p>
        </p:txBody>
      </p:sp>
      <p:sp>
        <p:nvSpPr>
          <p:cNvPr id="14" name="TextBox 14"/>
          <p:cNvSpPr txBox="1"/>
          <p:nvPr/>
        </p:nvSpPr>
        <p:spPr>
          <a:xfrm>
            <a:off x="5847732" y="4968020"/>
            <a:ext cx="11942151" cy="3626743"/>
          </a:xfrm>
          <a:prstGeom prst="rect">
            <a:avLst/>
          </a:prstGeom>
        </p:spPr>
        <p:txBody>
          <a:bodyPr lIns="0" tIns="0" rIns="0" bIns="0" rtlCol="0" anchor="t">
            <a:spAutoFit/>
          </a:bodyPr>
          <a:lstStyle/>
          <a:p>
            <a:pPr>
              <a:lnSpc>
                <a:spcPts val="7307"/>
              </a:lnSpc>
            </a:pPr>
            <a:r>
              <a:rPr lang="en-US" sz="4199" dirty="0">
                <a:solidFill>
                  <a:srgbClr val="F9B233"/>
                </a:solidFill>
                <a:latin typeface="Muli"/>
              </a:rPr>
              <a:t>We only use people’s names when being kind.</a:t>
            </a:r>
          </a:p>
          <a:p>
            <a:pPr>
              <a:lnSpc>
                <a:spcPts val="7307"/>
              </a:lnSpc>
            </a:pPr>
            <a:r>
              <a:rPr lang="en-US" sz="4199" dirty="0">
                <a:solidFill>
                  <a:srgbClr val="000000"/>
                </a:solidFill>
                <a:latin typeface="Muli"/>
              </a:rPr>
              <a:t>We can pass if we don’t have anything to share.</a:t>
            </a:r>
          </a:p>
          <a:p>
            <a:pPr>
              <a:lnSpc>
                <a:spcPts val="7307"/>
              </a:lnSpc>
            </a:pPr>
            <a:r>
              <a:rPr lang="en-US" sz="4199" dirty="0">
                <a:solidFill>
                  <a:srgbClr val="F9B233"/>
                </a:solidFill>
                <a:latin typeface="Muli"/>
              </a:rPr>
              <a:t>We can ask questions if we don’t understand.</a:t>
            </a:r>
          </a:p>
          <a:p>
            <a:pPr>
              <a:lnSpc>
                <a:spcPts val="7307"/>
              </a:lnSpc>
            </a:pPr>
            <a:r>
              <a:rPr lang="en-US" sz="4199" dirty="0">
                <a:solidFill>
                  <a:srgbClr val="000000"/>
                </a:solidFill>
                <a:latin typeface="Muli"/>
              </a:rPr>
              <a:t>We can talk to someone if we are worried.</a:t>
            </a:r>
          </a:p>
        </p:txBody>
      </p:sp>
      <p:sp>
        <p:nvSpPr>
          <p:cNvPr id="15" name="Freeform 15"/>
          <p:cNvSpPr/>
          <p:nvPr/>
        </p:nvSpPr>
        <p:spPr>
          <a:xfrm>
            <a:off x="3168440" y="6182205"/>
            <a:ext cx="2831303" cy="2831303"/>
          </a:xfrm>
          <a:custGeom>
            <a:avLst/>
            <a:gdLst/>
            <a:ahLst/>
            <a:cxnLst/>
            <a:rect l="l" t="t" r="r" b="b"/>
            <a:pathLst>
              <a:path w="2831303" h="2831303">
                <a:moveTo>
                  <a:pt x="0" y="0"/>
                </a:moveTo>
                <a:lnTo>
                  <a:pt x="2831303" y="0"/>
                </a:lnTo>
                <a:lnTo>
                  <a:pt x="2831303" y="2831303"/>
                </a:lnTo>
                <a:lnTo>
                  <a:pt x="0" y="2831303"/>
                </a:lnTo>
                <a:lnTo>
                  <a:pt x="0" y="0"/>
                </a:lnTo>
                <a:close/>
              </a:path>
            </a:pathLst>
          </a:custGeom>
          <a:blipFill>
            <a:blip r:embed="rId13" cstate="email">
              <a:extLst>
                <a:ext uri="{28A0092B-C50C-407E-A947-70E740481C1C}">
                  <a14:useLocalDpi xmlns:a14="http://schemas.microsoft.com/office/drawing/2010/main"/>
                </a:ext>
              </a:extLst>
            </a:blip>
            <a:stretch>
              <a:fillRect/>
            </a:stretch>
          </a:blipFill>
        </p:spPr>
      </p:sp>
      <p:sp>
        <p:nvSpPr>
          <p:cNvPr id="16" name="TextBox 16"/>
          <p:cNvSpPr txBox="1"/>
          <p:nvPr/>
        </p:nvSpPr>
        <p:spPr>
          <a:xfrm>
            <a:off x="927044" y="455601"/>
            <a:ext cx="16009928" cy="1217293"/>
          </a:xfrm>
          <a:prstGeom prst="rect">
            <a:avLst/>
          </a:prstGeom>
        </p:spPr>
        <p:txBody>
          <a:bodyPr lIns="0" tIns="0" rIns="0" bIns="0" rtlCol="0" anchor="t">
            <a:spAutoFit/>
          </a:bodyPr>
          <a:lstStyle/>
          <a:p>
            <a:pPr>
              <a:lnSpc>
                <a:spcPts val="10080"/>
              </a:lnSpc>
            </a:pPr>
            <a:r>
              <a:rPr lang="en-US" sz="7200" dirty="0">
                <a:solidFill>
                  <a:srgbClr val="000000"/>
                </a:solidFill>
                <a:latin typeface="Muli Bold"/>
              </a:rPr>
              <a:t>Our Ground Rules</a:t>
            </a:r>
          </a:p>
        </p:txBody>
      </p:sp>
      <p:sp>
        <p:nvSpPr>
          <p:cNvPr id="17" name="TextBox 17"/>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Vaping (ages 9-10)/ Slide 1</a:t>
            </a:r>
          </a:p>
        </p:txBody>
      </p:sp>
      <p:sp>
        <p:nvSpPr>
          <p:cNvPr id="18" name="TextBox 18"/>
          <p:cNvSpPr txBox="1"/>
          <p:nvPr/>
        </p:nvSpPr>
        <p:spPr>
          <a:xfrm>
            <a:off x="1028700" y="2292019"/>
            <a:ext cx="12458700" cy="2421642"/>
          </a:xfrm>
          <a:prstGeom prst="rect">
            <a:avLst/>
          </a:prstGeom>
        </p:spPr>
        <p:txBody>
          <a:bodyPr wrap="square" lIns="0" tIns="0" rIns="0" bIns="0" rtlCol="0" anchor="t">
            <a:spAutoFit/>
          </a:bodyPr>
          <a:lstStyle/>
          <a:p>
            <a:pPr>
              <a:lnSpc>
                <a:spcPts val="3822"/>
              </a:lnSpc>
            </a:pPr>
            <a:r>
              <a:rPr lang="en-US" sz="4200" dirty="0">
                <a:solidFill>
                  <a:srgbClr val="000000"/>
                </a:solidFill>
                <a:latin typeface="Muli"/>
              </a:rPr>
              <a:t>We listen carefully.</a:t>
            </a:r>
          </a:p>
          <a:p>
            <a:pPr>
              <a:lnSpc>
                <a:spcPts val="3822"/>
              </a:lnSpc>
            </a:pPr>
            <a:endParaRPr lang="en-US" sz="4200" dirty="0">
              <a:solidFill>
                <a:srgbClr val="000000"/>
              </a:solidFill>
              <a:latin typeface="Muli"/>
            </a:endParaRPr>
          </a:p>
          <a:p>
            <a:pPr>
              <a:lnSpc>
                <a:spcPts val="3822"/>
              </a:lnSpc>
            </a:pPr>
            <a:r>
              <a:rPr lang="en-US" sz="4200" dirty="0">
                <a:solidFill>
                  <a:srgbClr val="F9B233"/>
                </a:solidFill>
                <a:latin typeface="Muli"/>
              </a:rPr>
              <a:t>We take turns.</a:t>
            </a:r>
          </a:p>
          <a:p>
            <a:pPr>
              <a:lnSpc>
                <a:spcPts val="3822"/>
              </a:lnSpc>
            </a:pPr>
            <a:endParaRPr lang="en-US" sz="4200" dirty="0">
              <a:solidFill>
                <a:srgbClr val="F9B233"/>
              </a:solidFill>
              <a:latin typeface="Muli"/>
            </a:endParaRPr>
          </a:p>
          <a:p>
            <a:pPr>
              <a:lnSpc>
                <a:spcPts val="3822"/>
              </a:lnSpc>
            </a:pPr>
            <a:r>
              <a:rPr lang="en-US" sz="4200" dirty="0">
                <a:solidFill>
                  <a:srgbClr val="000000"/>
                </a:solidFill>
                <a:latin typeface="Muli"/>
              </a:rPr>
              <a:t>We are kind and don’t make fun of others.</a:t>
            </a:r>
          </a:p>
        </p:txBody>
      </p:sp>
      <p:grpSp>
        <p:nvGrpSpPr>
          <p:cNvPr id="19" name="Group 19"/>
          <p:cNvGrpSpPr/>
          <p:nvPr/>
        </p:nvGrpSpPr>
        <p:grpSpPr>
          <a:xfrm>
            <a:off x="2245042" y="7875270"/>
            <a:ext cx="120015" cy="118110"/>
            <a:chOff x="0" y="0"/>
            <a:chExt cx="160020" cy="157480"/>
          </a:xfrm>
        </p:grpSpPr>
        <p:sp>
          <p:nvSpPr>
            <p:cNvPr id="20" name="Freeform 20"/>
            <p:cNvSpPr/>
            <p:nvPr/>
          </p:nvSpPr>
          <p:spPr>
            <a:xfrm>
              <a:off x="48260" y="50800"/>
              <a:ext cx="60960" cy="54610"/>
            </a:xfrm>
            <a:custGeom>
              <a:avLst/>
              <a:gdLst/>
              <a:ahLst/>
              <a:cxnLst/>
              <a:rect l="l" t="t" r="r" b="b"/>
              <a:pathLst>
                <a:path w="60960" h="54610">
                  <a:moveTo>
                    <a:pt x="46990" y="6350"/>
                  </a:moveTo>
                  <a:cubicBezTo>
                    <a:pt x="54610" y="48260"/>
                    <a:pt x="44450" y="53340"/>
                    <a:pt x="36830" y="54610"/>
                  </a:cubicBezTo>
                  <a:cubicBezTo>
                    <a:pt x="30480" y="54610"/>
                    <a:pt x="19050" y="50800"/>
                    <a:pt x="15240" y="44450"/>
                  </a:cubicBezTo>
                  <a:cubicBezTo>
                    <a:pt x="11430" y="39370"/>
                    <a:pt x="8890" y="27940"/>
                    <a:pt x="11430" y="21590"/>
                  </a:cubicBezTo>
                  <a:cubicBezTo>
                    <a:pt x="12700" y="15240"/>
                    <a:pt x="21590" y="6350"/>
                    <a:pt x="27940" y="5080"/>
                  </a:cubicBezTo>
                  <a:cubicBezTo>
                    <a:pt x="34290" y="2540"/>
                    <a:pt x="45720" y="5080"/>
                    <a:pt x="50800" y="8890"/>
                  </a:cubicBezTo>
                  <a:cubicBezTo>
                    <a:pt x="57150" y="13970"/>
                    <a:pt x="60960" y="24130"/>
                    <a:pt x="60960" y="31750"/>
                  </a:cubicBezTo>
                  <a:cubicBezTo>
                    <a:pt x="59690" y="38100"/>
                    <a:pt x="54610" y="48260"/>
                    <a:pt x="46990" y="50800"/>
                  </a:cubicBezTo>
                  <a:cubicBezTo>
                    <a:pt x="40640" y="54610"/>
                    <a:pt x="25400" y="54610"/>
                    <a:pt x="17780" y="49530"/>
                  </a:cubicBezTo>
                  <a:cubicBezTo>
                    <a:pt x="10160" y="44450"/>
                    <a:pt x="0" y="26670"/>
                    <a:pt x="2540" y="17780"/>
                  </a:cubicBezTo>
                  <a:cubicBezTo>
                    <a:pt x="5080" y="10160"/>
                    <a:pt x="33020" y="0"/>
                    <a:pt x="33020" y="0"/>
                  </a:cubicBezTo>
                </a:path>
              </a:pathLst>
            </a:custGeom>
            <a:solidFill>
              <a:srgbClr val="FFFFFF"/>
            </a:solidFill>
            <a:ln cap="sq">
              <a:noFill/>
              <a:prstDash val="solid"/>
              <a:miter/>
            </a:ln>
          </p:spPr>
        </p:sp>
      </p:grpSp>
      <p:grpSp>
        <p:nvGrpSpPr>
          <p:cNvPr id="21" name="Group 21"/>
          <p:cNvGrpSpPr/>
          <p:nvPr/>
        </p:nvGrpSpPr>
        <p:grpSpPr>
          <a:xfrm>
            <a:off x="2870835" y="7683818"/>
            <a:ext cx="497205" cy="315278"/>
            <a:chOff x="0" y="0"/>
            <a:chExt cx="662940" cy="420370"/>
          </a:xfrm>
        </p:grpSpPr>
        <p:sp>
          <p:nvSpPr>
            <p:cNvPr id="22" name="Freeform 22"/>
            <p:cNvSpPr/>
            <p:nvPr/>
          </p:nvSpPr>
          <p:spPr>
            <a:xfrm>
              <a:off x="49530" y="49530"/>
              <a:ext cx="563880" cy="328930"/>
            </a:xfrm>
            <a:custGeom>
              <a:avLst/>
              <a:gdLst/>
              <a:ahLst/>
              <a:cxnLst/>
              <a:rect l="l" t="t" r="r" b="b"/>
              <a:pathLst>
                <a:path w="563880" h="328930">
                  <a:moveTo>
                    <a:pt x="139700" y="215900"/>
                  </a:moveTo>
                  <a:cubicBezTo>
                    <a:pt x="304800" y="106680"/>
                    <a:pt x="481330" y="6350"/>
                    <a:pt x="528320" y="1270"/>
                  </a:cubicBezTo>
                  <a:cubicBezTo>
                    <a:pt x="542290" y="0"/>
                    <a:pt x="551180" y="2540"/>
                    <a:pt x="556260" y="7620"/>
                  </a:cubicBezTo>
                  <a:cubicBezTo>
                    <a:pt x="561340" y="12700"/>
                    <a:pt x="563880" y="24130"/>
                    <a:pt x="562610" y="30480"/>
                  </a:cubicBezTo>
                  <a:cubicBezTo>
                    <a:pt x="560070" y="38100"/>
                    <a:pt x="556260" y="41910"/>
                    <a:pt x="546100" y="48260"/>
                  </a:cubicBezTo>
                  <a:cubicBezTo>
                    <a:pt x="516890" y="68580"/>
                    <a:pt x="406400" y="90170"/>
                    <a:pt x="336550" y="118110"/>
                  </a:cubicBezTo>
                  <a:cubicBezTo>
                    <a:pt x="261620" y="148590"/>
                    <a:pt x="151130" y="223520"/>
                    <a:pt x="113030" y="226060"/>
                  </a:cubicBezTo>
                  <a:cubicBezTo>
                    <a:pt x="99060" y="227330"/>
                    <a:pt x="90170" y="223520"/>
                    <a:pt x="85090" y="217170"/>
                  </a:cubicBezTo>
                  <a:cubicBezTo>
                    <a:pt x="81280" y="209550"/>
                    <a:pt x="80010" y="190500"/>
                    <a:pt x="88900" y="184150"/>
                  </a:cubicBezTo>
                  <a:cubicBezTo>
                    <a:pt x="106680" y="168910"/>
                    <a:pt x="220980" y="186690"/>
                    <a:pt x="247650" y="201930"/>
                  </a:cubicBezTo>
                  <a:cubicBezTo>
                    <a:pt x="259080" y="209550"/>
                    <a:pt x="266700" y="222250"/>
                    <a:pt x="265430" y="229870"/>
                  </a:cubicBezTo>
                  <a:cubicBezTo>
                    <a:pt x="265430" y="237490"/>
                    <a:pt x="257810" y="245110"/>
                    <a:pt x="246380" y="251460"/>
                  </a:cubicBezTo>
                  <a:cubicBezTo>
                    <a:pt x="218440" y="266700"/>
                    <a:pt x="95250" y="295910"/>
                    <a:pt x="73660" y="283210"/>
                  </a:cubicBezTo>
                  <a:cubicBezTo>
                    <a:pt x="66040" y="279400"/>
                    <a:pt x="63500" y="269240"/>
                    <a:pt x="64770" y="261620"/>
                  </a:cubicBezTo>
                  <a:cubicBezTo>
                    <a:pt x="66040" y="254000"/>
                    <a:pt x="72390" y="243840"/>
                    <a:pt x="82550" y="240030"/>
                  </a:cubicBezTo>
                  <a:cubicBezTo>
                    <a:pt x="106680" y="231140"/>
                    <a:pt x="200660" y="245110"/>
                    <a:pt x="223520" y="262890"/>
                  </a:cubicBezTo>
                  <a:cubicBezTo>
                    <a:pt x="236220" y="273050"/>
                    <a:pt x="245110" y="293370"/>
                    <a:pt x="240030" y="302260"/>
                  </a:cubicBezTo>
                  <a:cubicBezTo>
                    <a:pt x="234950" y="313690"/>
                    <a:pt x="205740" y="316230"/>
                    <a:pt x="180340" y="318770"/>
                  </a:cubicBezTo>
                  <a:cubicBezTo>
                    <a:pt x="139700" y="323850"/>
                    <a:pt x="33020" y="328930"/>
                    <a:pt x="11430" y="313690"/>
                  </a:cubicBezTo>
                  <a:cubicBezTo>
                    <a:pt x="2540" y="308610"/>
                    <a:pt x="0" y="299720"/>
                    <a:pt x="1270" y="292100"/>
                  </a:cubicBezTo>
                  <a:cubicBezTo>
                    <a:pt x="2540" y="284480"/>
                    <a:pt x="12700" y="270510"/>
                    <a:pt x="21590" y="269240"/>
                  </a:cubicBezTo>
                  <a:cubicBezTo>
                    <a:pt x="29210" y="267970"/>
                    <a:pt x="49530" y="281940"/>
                    <a:pt x="52070" y="289560"/>
                  </a:cubicBezTo>
                  <a:cubicBezTo>
                    <a:pt x="53340" y="298450"/>
                    <a:pt x="38100" y="317500"/>
                    <a:pt x="29210" y="318770"/>
                  </a:cubicBezTo>
                  <a:cubicBezTo>
                    <a:pt x="21590" y="321310"/>
                    <a:pt x="5080" y="311150"/>
                    <a:pt x="2540" y="303530"/>
                  </a:cubicBezTo>
                  <a:cubicBezTo>
                    <a:pt x="0" y="294640"/>
                    <a:pt x="6350" y="278130"/>
                    <a:pt x="17780" y="270510"/>
                  </a:cubicBezTo>
                  <a:cubicBezTo>
                    <a:pt x="46990" y="251460"/>
                    <a:pt x="196850" y="251460"/>
                    <a:pt x="226060" y="266700"/>
                  </a:cubicBezTo>
                  <a:cubicBezTo>
                    <a:pt x="237490" y="271780"/>
                    <a:pt x="242570" y="281940"/>
                    <a:pt x="242570" y="290830"/>
                  </a:cubicBezTo>
                  <a:cubicBezTo>
                    <a:pt x="242570" y="298450"/>
                    <a:pt x="237490" y="309880"/>
                    <a:pt x="227330" y="313690"/>
                  </a:cubicBezTo>
                  <a:cubicBezTo>
                    <a:pt x="203200" y="323850"/>
                    <a:pt x="101600" y="304800"/>
                    <a:pt x="78740" y="287020"/>
                  </a:cubicBezTo>
                  <a:cubicBezTo>
                    <a:pt x="68580" y="278130"/>
                    <a:pt x="63500" y="264160"/>
                    <a:pt x="66040" y="256540"/>
                  </a:cubicBezTo>
                  <a:cubicBezTo>
                    <a:pt x="69850" y="243840"/>
                    <a:pt x="95250" y="236220"/>
                    <a:pt x="116840" y="228600"/>
                  </a:cubicBezTo>
                  <a:cubicBezTo>
                    <a:pt x="152400" y="217170"/>
                    <a:pt x="240030" y="195580"/>
                    <a:pt x="257810" y="208280"/>
                  </a:cubicBezTo>
                  <a:cubicBezTo>
                    <a:pt x="265430" y="213360"/>
                    <a:pt x="266700" y="228600"/>
                    <a:pt x="264160" y="236220"/>
                  </a:cubicBezTo>
                  <a:cubicBezTo>
                    <a:pt x="262890" y="242570"/>
                    <a:pt x="256540" y="248920"/>
                    <a:pt x="246380" y="251460"/>
                  </a:cubicBezTo>
                  <a:cubicBezTo>
                    <a:pt x="227330" y="257810"/>
                    <a:pt x="170180" y="251460"/>
                    <a:pt x="140970" y="243840"/>
                  </a:cubicBezTo>
                  <a:cubicBezTo>
                    <a:pt x="119380" y="237490"/>
                    <a:pt x="91440" y="229870"/>
                    <a:pt x="85090" y="217170"/>
                  </a:cubicBezTo>
                  <a:cubicBezTo>
                    <a:pt x="80010" y="205740"/>
                    <a:pt x="83820" y="189230"/>
                    <a:pt x="96520" y="175260"/>
                  </a:cubicBezTo>
                  <a:cubicBezTo>
                    <a:pt x="124460" y="140970"/>
                    <a:pt x="243840" y="100330"/>
                    <a:pt x="317500" y="71120"/>
                  </a:cubicBezTo>
                  <a:cubicBezTo>
                    <a:pt x="388620" y="43180"/>
                    <a:pt x="488950" y="0"/>
                    <a:pt x="528320" y="1270"/>
                  </a:cubicBezTo>
                  <a:cubicBezTo>
                    <a:pt x="543560" y="1270"/>
                    <a:pt x="556260" y="5080"/>
                    <a:pt x="560070" y="12700"/>
                  </a:cubicBezTo>
                  <a:cubicBezTo>
                    <a:pt x="563880" y="20320"/>
                    <a:pt x="561340" y="34290"/>
                    <a:pt x="552450" y="45720"/>
                  </a:cubicBezTo>
                  <a:cubicBezTo>
                    <a:pt x="521970" y="82550"/>
                    <a:pt x="331470" y="149860"/>
                    <a:pt x="261620" y="190500"/>
                  </a:cubicBezTo>
                  <a:cubicBezTo>
                    <a:pt x="220980" y="215900"/>
                    <a:pt x="191770" y="254000"/>
                    <a:pt x="167640" y="257810"/>
                  </a:cubicBezTo>
                  <a:cubicBezTo>
                    <a:pt x="154940" y="260350"/>
                    <a:pt x="139700" y="256540"/>
                    <a:pt x="134620" y="250190"/>
                  </a:cubicBezTo>
                  <a:cubicBezTo>
                    <a:pt x="129540" y="242570"/>
                    <a:pt x="139700" y="215900"/>
                    <a:pt x="139700" y="215900"/>
                  </a:cubicBezTo>
                </a:path>
              </a:pathLst>
            </a:custGeom>
            <a:solidFill>
              <a:srgbClr val="EDF6FD"/>
            </a:solidFill>
            <a:ln cap="sq">
              <a:noFill/>
              <a:prstDash val="solid"/>
              <a:miter/>
            </a:ln>
          </p:spPr>
        </p:sp>
      </p:grpSp>
      <p:grpSp>
        <p:nvGrpSpPr>
          <p:cNvPr id="23" name="Group 23"/>
          <p:cNvGrpSpPr/>
          <p:nvPr/>
        </p:nvGrpSpPr>
        <p:grpSpPr>
          <a:xfrm>
            <a:off x="1797367" y="6996112"/>
            <a:ext cx="245745" cy="465772"/>
            <a:chOff x="0" y="0"/>
            <a:chExt cx="327660" cy="621030"/>
          </a:xfrm>
        </p:grpSpPr>
        <p:sp>
          <p:nvSpPr>
            <p:cNvPr id="24" name="Freeform 24"/>
            <p:cNvSpPr/>
            <p:nvPr/>
          </p:nvSpPr>
          <p:spPr>
            <a:xfrm>
              <a:off x="49530" y="49530"/>
              <a:ext cx="246380" cy="521970"/>
            </a:xfrm>
            <a:custGeom>
              <a:avLst/>
              <a:gdLst/>
              <a:ahLst/>
              <a:cxnLst/>
              <a:rect l="l" t="t" r="r" b="b"/>
              <a:pathLst>
                <a:path w="246380" h="521970">
                  <a:moveTo>
                    <a:pt x="127000" y="66040"/>
                  </a:moveTo>
                  <a:cubicBezTo>
                    <a:pt x="152400" y="190500"/>
                    <a:pt x="205740" y="251460"/>
                    <a:pt x="219710" y="309880"/>
                  </a:cubicBezTo>
                  <a:cubicBezTo>
                    <a:pt x="234950" y="368300"/>
                    <a:pt x="233680" y="464820"/>
                    <a:pt x="226060" y="496570"/>
                  </a:cubicBezTo>
                  <a:cubicBezTo>
                    <a:pt x="223520" y="506730"/>
                    <a:pt x="220980" y="513080"/>
                    <a:pt x="215900" y="516890"/>
                  </a:cubicBezTo>
                  <a:cubicBezTo>
                    <a:pt x="209550" y="520700"/>
                    <a:pt x="198120" y="521970"/>
                    <a:pt x="191770" y="519430"/>
                  </a:cubicBezTo>
                  <a:cubicBezTo>
                    <a:pt x="185420" y="516890"/>
                    <a:pt x="180340" y="513080"/>
                    <a:pt x="176530" y="501650"/>
                  </a:cubicBezTo>
                  <a:cubicBezTo>
                    <a:pt x="163830" y="468630"/>
                    <a:pt x="163830" y="300990"/>
                    <a:pt x="175260" y="264160"/>
                  </a:cubicBezTo>
                  <a:cubicBezTo>
                    <a:pt x="180340" y="251460"/>
                    <a:pt x="184150" y="242570"/>
                    <a:pt x="191770" y="240030"/>
                  </a:cubicBezTo>
                  <a:cubicBezTo>
                    <a:pt x="200660" y="237490"/>
                    <a:pt x="219710" y="245110"/>
                    <a:pt x="223520" y="252730"/>
                  </a:cubicBezTo>
                  <a:cubicBezTo>
                    <a:pt x="228600" y="260350"/>
                    <a:pt x="222250" y="274320"/>
                    <a:pt x="214630" y="289560"/>
                  </a:cubicBezTo>
                  <a:cubicBezTo>
                    <a:pt x="201930" y="320040"/>
                    <a:pt x="152400" y="412750"/>
                    <a:pt x="129540" y="415290"/>
                  </a:cubicBezTo>
                  <a:cubicBezTo>
                    <a:pt x="119380" y="416560"/>
                    <a:pt x="106680" y="403860"/>
                    <a:pt x="101600" y="389890"/>
                  </a:cubicBezTo>
                  <a:cubicBezTo>
                    <a:pt x="91440" y="363220"/>
                    <a:pt x="106680" y="275590"/>
                    <a:pt x="118110" y="251460"/>
                  </a:cubicBezTo>
                  <a:cubicBezTo>
                    <a:pt x="121920" y="242570"/>
                    <a:pt x="127000" y="236220"/>
                    <a:pt x="133350" y="234950"/>
                  </a:cubicBezTo>
                  <a:cubicBezTo>
                    <a:pt x="140970" y="232410"/>
                    <a:pt x="154940" y="234950"/>
                    <a:pt x="161290" y="242570"/>
                  </a:cubicBezTo>
                  <a:cubicBezTo>
                    <a:pt x="172720" y="254000"/>
                    <a:pt x="173990" y="288290"/>
                    <a:pt x="177800" y="317500"/>
                  </a:cubicBezTo>
                  <a:cubicBezTo>
                    <a:pt x="182880" y="353060"/>
                    <a:pt x="196850" y="421640"/>
                    <a:pt x="184150" y="443230"/>
                  </a:cubicBezTo>
                  <a:cubicBezTo>
                    <a:pt x="177800" y="454660"/>
                    <a:pt x="161290" y="464820"/>
                    <a:pt x="151130" y="461010"/>
                  </a:cubicBezTo>
                  <a:cubicBezTo>
                    <a:pt x="129540" y="452120"/>
                    <a:pt x="111760" y="361950"/>
                    <a:pt x="99060" y="311150"/>
                  </a:cubicBezTo>
                  <a:cubicBezTo>
                    <a:pt x="86360" y="261620"/>
                    <a:pt x="93980" y="177800"/>
                    <a:pt x="76200" y="161290"/>
                  </a:cubicBezTo>
                  <a:cubicBezTo>
                    <a:pt x="69850" y="153670"/>
                    <a:pt x="58420" y="156210"/>
                    <a:pt x="50800" y="158750"/>
                  </a:cubicBezTo>
                  <a:cubicBezTo>
                    <a:pt x="40640" y="160020"/>
                    <a:pt x="31750" y="176530"/>
                    <a:pt x="24130" y="176530"/>
                  </a:cubicBezTo>
                  <a:cubicBezTo>
                    <a:pt x="15240" y="175260"/>
                    <a:pt x="2540" y="160020"/>
                    <a:pt x="1270" y="151130"/>
                  </a:cubicBezTo>
                  <a:cubicBezTo>
                    <a:pt x="0" y="144780"/>
                    <a:pt x="5080" y="137160"/>
                    <a:pt x="11430" y="130810"/>
                  </a:cubicBezTo>
                  <a:cubicBezTo>
                    <a:pt x="24130" y="116840"/>
                    <a:pt x="68580" y="109220"/>
                    <a:pt x="81280" y="91440"/>
                  </a:cubicBezTo>
                  <a:cubicBezTo>
                    <a:pt x="92710" y="76200"/>
                    <a:pt x="86360" y="48260"/>
                    <a:pt x="95250" y="35560"/>
                  </a:cubicBezTo>
                  <a:cubicBezTo>
                    <a:pt x="100330" y="27940"/>
                    <a:pt x="107950" y="25400"/>
                    <a:pt x="115570" y="21590"/>
                  </a:cubicBezTo>
                  <a:cubicBezTo>
                    <a:pt x="125730" y="16510"/>
                    <a:pt x="142240" y="8890"/>
                    <a:pt x="152400" y="11430"/>
                  </a:cubicBezTo>
                  <a:cubicBezTo>
                    <a:pt x="161290" y="13970"/>
                    <a:pt x="171450" y="21590"/>
                    <a:pt x="173990" y="29210"/>
                  </a:cubicBezTo>
                  <a:cubicBezTo>
                    <a:pt x="176530" y="36830"/>
                    <a:pt x="171450" y="49530"/>
                    <a:pt x="165100" y="57150"/>
                  </a:cubicBezTo>
                  <a:cubicBezTo>
                    <a:pt x="156210" y="67310"/>
                    <a:pt x="130810" y="76200"/>
                    <a:pt x="118110" y="76200"/>
                  </a:cubicBezTo>
                  <a:cubicBezTo>
                    <a:pt x="109220" y="76200"/>
                    <a:pt x="100330" y="73660"/>
                    <a:pt x="96520" y="68580"/>
                  </a:cubicBezTo>
                  <a:cubicBezTo>
                    <a:pt x="91440" y="63500"/>
                    <a:pt x="87630" y="52070"/>
                    <a:pt x="90170" y="45720"/>
                  </a:cubicBezTo>
                  <a:cubicBezTo>
                    <a:pt x="92710" y="38100"/>
                    <a:pt x="110490" y="25400"/>
                    <a:pt x="111760" y="26670"/>
                  </a:cubicBezTo>
                  <a:cubicBezTo>
                    <a:pt x="113030" y="27940"/>
                    <a:pt x="92710" y="60960"/>
                    <a:pt x="91440" y="60960"/>
                  </a:cubicBezTo>
                  <a:cubicBezTo>
                    <a:pt x="88900" y="59690"/>
                    <a:pt x="91440" y="41910"/>
                    <a:pt x="96520" y="33020"/>
                  </a:cubicBezTo>
                  <a:cubicBezTo>
                    <a:pt x="102870" y="21590"/>
                    <a:pt x="119380" y="5080"/>
                    <a:pt x="130810" y="2540"/>
                  </a:cubicBezTo>
                  <a:cubicBezTo>
                    <a:pt x="138430" y="0"/>
                    <a:pt x="148590" y="2540"/>
                    <a:pt x="153670" y="6350"/>
                  </a:cubicBezTo>
                  <a:cubicBezTo>
                    <a:pt x="160020" y="11430"/>
                    <a:pt x="165100" y="20320"/>
                    <a:pt x="163830" y="27940"/>
                  </a:cubicBezTo>
                  <a:cubicBezTo>
                    <a:pt x="161290" y="39370"/>
                    <a:pt x="137160" y="46990"/>
                    <a:pt x="129540" y="67310"/>
                  </a:cubicBezTo>
                  <a:cubicBezTo>
                    <a:pt x="115570" y="106680"/>
                    <a:pt x="143510" y="196850"/>
                    <a:pt x="133350" y="262890"/>
                  </a:cubicBezTo>
                  <a:cubicBezTo>
                    <a:pt x="123190" y="332740"/>
                    <a:pt x="88900" y="453390"/>
                    <a:pt x="66040" y="476250"/>
                  </a:cubicBezTo>
                  <a:cubicBezTo>
                    <a:pt x="58420" y="483870"/>
                    <a:pt x="49530" y="483870"/>
                    <a:pt x="43180" y="482600"/>
                  </a:cubicBezTo>
                  <a:cubicBezTo>
                    <a:pt x="35560" y="480060"/>
                    <a:pt x="22860" y="466090"/>
                    <a:pt x="22860" y="458470"/>
                  </a:cubicBezTo>
                  <a:cubicBezTo>
                    <a:pt x="24130" y="449580"/>
                    <a:pt x="40640" y="431800"/>
                    <a:pt x="49530" y="431800"/>
                  </a:cubicBezTo>
                  <a:cubicBezTo>
                    <a:pt x="57150" y="431800"/>
                    <a:pt x="74930" y="450850"/>
                    <a:pt x="73660" y="459740"/>
                  </a:cubicBezTo>
                  <a:cubicBezTo>
                    <a:pt x="73660" y="467360"/>
                    <a:pt x="54610" y="483870"/>
                    <a:pt x="45720" y="482600"/>
                  </a:cubicBezTo>
                  <a:cubicBezTo>
                    <a:pt x="36830" y="481330"/>
                    <a:pt x="24130" y="463550"/>
                    <a:pt x="24130" y="453390"/>
                  </a:cubicBezTo>
                  <a:cubicBezTo>
                    <a:pt x="22860" y="440690"/>
                    <a:pt x="39370" y="430530"/>
                    <a:pt x="46990" y="411480"/>
                  </a:cubicBezTo>
                  <a:cubicBezTo>
                    <a:pt x="60960" y="377190"/>
                    <a:pt x="74930" y="313690"/>
                    <a:pt x="82550" y="257810"/>
                  </a:cubicBezTo>
                  <a:cubicBezTo>
                    <a:pt x="91440" y="191770"/>
                    <a:pt x="72390" y="80010"/>
                    <a:pt x="92710" y="39370"/>
                  </a:cubicBezTo>
                  <a:cubicBezTo>
                    <a:pt x="102870" y="17780"/>
                    <a:pt x="124460" y="0"/>
                    <a:pt x="137160" y="1270"/>
                  </a:cubicBezTo>
                  <a:cubicBezTo>
                    <a:pt x="147320" y="1270"/>
                    <a:pt x="163830" y="17780"/>
                    <a:pt x="163830" y="27940"/>
                  </a:cubicBezTo>
                  <a:cubicBezTo>
                    <a:pt x="163830" y="39370"/>
                    <a:pt x="132080" y="67310"/>
                    <a:pt x="129540" y="66040"/>
                  </a:cubicBezTo>
                  <a:cubicBezTo>
                    <a:pt x="127000" y="64770"/>
                    <a:pt x="137160" y="39370"/>
                    <a:pt x="135890" y="38100"/>
                  </a:cubicBezTo>
                  <a:cubicBezTo>
                    <a:pt x="135890" y="38100"/>
                    <a:pt x="127000" y="73660"/>
                    <a:pt x="118110" y="76200"/>
                  </a:cubicBezTo>
                  <a:cubicBezTo>
                    <a:pt x="111760" y="78740"/>
                    <a:pt x="100330" y="73660"/>
                    <a:pt x="96520" y="68580"/>
                  </a:cubicBezTo>
                  <a:cubicBezTo>
                    <a:pt x="91440" y="63500"/>
                    <a:pt x="87630" y="53340"/>
                    <a:pt x="90170" y="45720"/>
                  </a:cubicBezTo>
                  <a:cubicBezTo>
                    <a:pt x="95250" y="33020"/>
                    <a:pt x="130810" y="12700"/>
                    <a:pt x="146050" y="11430"/>
                  </a:cubicBezTo>
                  <a:cubicBezTo>
                    <a:pt x="156210" y="11430"/>
                    <a:pt x="167640" y="17780"/>
                    <a:pt x="171450" y="24130"/>
                  </a:cubicBezTo>
                  <a:cubicBezTo>
                    <a:pt x="175260" y="30480"/>
                    <a:pt x="175260" y="45720"/>
                    <a:pt x="168910" y="53340"/>
                  </a:cubicBezTo>
                  <a:cubicBezTo>
                    <a:pt x="163830" y="60960"/>
                    <a:pt x="140970" y="57150"/>
                    <a:pt x="132080" y="66040"/>
                  </a:cubicBezTo>
                  <a:cubicBezTo>
                    <a:pt x="121920" y="77470"/>
                    <a:pt x="133350" y="106680"/>
                    <a:pt x="121920" y="123190"/>
                  </a:cubicBezTo>
                  <a:cubicBezTo>
                    <a:pt x="105410" y="144780"/>
                    <a:pt x="52070" y="177800"/>
                    <a:pt x="30480" y="176530"/>
                  </a:cubicBezTo>
                  <a:cubicBezTo>
                    <a:pt x="16510" y="175260"/>
                    <a:pt x="2540" y="160020"/>
                    <a:pt x="1270" y="151130"/>
                  </a:cubicBezTo>
                  <a:cubicBezTo>
                    <a:pt x="0" y="144780"/>
                    <a:pt x="5080" y="137160"/>
                    <a:pt x="11430" y="130810"/>
                  </a:cubicBezTo>
                  <a:cubicBezTo>
                    <a:pt x="20320" y="120650"/>
                    <a:pt x="43180" y="106680"/>
                    <a:pt x="59690" y="105410"/>
                  </a:cubicBezTo>
                  <a:cubicBezTo>
                    <a:pt x="76200" y="102870"/>
                    <a:pt x="100330" y="109220"/>
                    <a:pt x="111760" y="118110"/>
                  </a:cubicBezTo>
                  <a:cubicBezTo>
                    <a:pt x="120650" y="124460"/>
                    <a:pt x="120650" y="129540"/>
                    <a:pt x="125730" y="144780"/>
                  </a:cubicBezTo>
                  <a:cubicBezTo>
                    <a:pt x="142240" y="189230"/>
                    <a:pt x="191770" y="396240"/>
                    <a:pt x="185420" y="436880"/>
                  </a:cubicBezTo>
                  <a:cubicBezTo>
                    <a:pt x="184150" y="448310"/>
                    <a:pt x="180340" y="453390"/>
                    <a:pt x="173990" y="458470"/>
                  </a:cubicBezTo>
                  <a:cubicBezTo>
                    <a:pt x="168910" y="462280"/>
                    <a:pt x="157480" y="463550"/>
                    <a:pt x="151130" y="461010"/>
                  </a:cubicBezTo>
                  <a:cubicBezTo>
                    <a:pt x="144780" y="458470"/>
                    <a:pt x="139700" y="453390"/>
                    <a:pt x="135890" y="443230"/>
                  </a:cubicBezTo>
                  <a:cubicBezTo>
                    <a:pt x="123190" y="414020"/>
                    <a:pt x="104140" y="280670"/>
                    <a:pt x="118110" y="251460"/>
                  </a:cubicBezTo>
                  <a:cubicBezTo>
                    <a:pt x="123190" y="240030"/>
                    <a:pt x="137160" y="232410"/>
                    <a:pt x="146050" y="233680"/>
                  </a:cubicBezTo>
                  <a:cubicBezTo>
                    <a:pt x="153670" y="234950"/>
                    <a:pt x="163830" y="246380"/>
                    <a:pt x="167640" y="259080"/>
                  </a:cubicBezTo>
                  <a:cubicBezTo>
                    <a:pt x="176530" y="285750"/>
                    <a:pt x="165100" y="373380"/>
                    <a:pt x="152400" y="396240"/>
                  </a:cubicBezTo>
                  <a:cubicBezTo>
                    <a:pt x="146050" y="407670"/>
                    <a:pt x="138430" y="415290"/>
                    <a:pt x="129540" y="415290"/>
                  </a:cubicBezTo>
                  <a:cubicBezTo>
                    <a:pt x="121920" y="416560"/>
                    <a:pt x="106680" y="405130"/>
                    <a:pt x="102870" y="396240"/>
                  </a:cubicBezTo>
                  <a:cubicBezTo>
                    <a:pt x="97790" y="384810"/>
                    <a:pt x="101600" y="368300"/>
                    <a:pt x="109220" y="351790"/>
                  </a:cubicBezTo>
                  <a:cubicBezTo>
                    <a:pt x="120650" y="321310"/>
                    <a:pt x="162560" y="252730"/>
                    <a:pt x="186690" y="243840"/>
                  </a:cubicBezTo>
                  <a:cubicBezTo>
                    <a:pt x="199390" y="238760"/>
                    <a:pt x="214630" y="241300"/>
                    <a:pt x="223520" y="252730"/>
                  </a:cubicBezTo>
                  <a:cubicBezTo>
                    <a:pt x="246380" y="280670"/>
                    <a:pt x="234950" y="459740"/>
                    <a:pt x="226060" y="496570"/>
                  </a:cubicBezTo>
                  <a:cubicBezTo>
                    <a:pt x="223520" y="508000"/>
                    <a:pt x="220980" y="513080"/>
                    <a:pt x="215900" y="516890"/>
                  </a:cubicBezTo>
                  <a:cubicBezTo>
                    <a:pt x="209550" y="520700"/>
                    <a:pt x="198120" y="521970"/>
                    <a:pt x="191770" y="519430"/>
                  </a:cubicBezTo>
                  <a:cubicBezTo>
                    <a:pt x="185420" y="516890"/>
                    <a:pt x="180340" y="511810"/>
                    <a:pt x="176530" y="501650"/>
                  </a:cubicBezTo>
                  <a:cubicBezTo>
                    <a:pt x="165100" y="473710"/>
                    <a:pt x="186690" y="361950"/>
                    <a:pt x="171450" y="311150"/>
                  </a:cubicBezTo>
                  <a:cubicBezTo>
                    <a:pt x="158750" y="270510"/>
                    <a:pt x="123190" y="243840"/>
                    <a:pt x="107950" y="210820"/>
                  </a:cubicBezTo>
                  <a:cubicBezTo>
                    <a:pt x="93980" y="181610"/>
                    <a:pt x="85090" y="151130"/>
                    <a:pt x="81280" y="123190"/>
                  </a:cubicBezTo>
                  <a:cubicBezTo>
                    <a:pt x="77470" y="97790"/>
                    <a:pt x="72390" y="60960"/>
                    <a:pt x="82550" y="49530"/>
                  </a:cubicBezTo>
                  <a:cubicBezTo>
                    <a:pt x="87630" y="41910"/>
                    <a:pt x="102870" y="39370"/>
                    <a:pt x="110490" y="41910"/>
                  </a:cubicBezTo>
                  <a:cubicBezTo>
                    <a:pt x="118110" y="44450"/>
                    <a:pt x="127000" y="66040"/>
                    <a:pt x="127000" y="66040"/>
                  </a:cubicBezTo>
                </a:path>
              </a:pathLst>
            </a:custGeom>
            <a:solidFill>
              <a:srgbClr val="EDF6FD"/>
            </a:solidFill>
            <a:ln cap="sq">
              <a:noFill/>
              <a:prstDash val="solid"/>
              <a:miter/>
            </a:ln>
          </p:spPr>
        </p:sp>
      </p:grpSp>
      <p:grpSp>
        <p:nvGrpSpPr>
          <p:cNvPr id="25" name="Group 25"/>
          <p:cNvGrpSpPr/>
          <p:nvPr/>
        </p:nvGrpSpPr>
        <p:grpSpPr>
          <a:xfrm>
            <a:off x="1752600" y="6973253"/>
            <a:ext cx="366712" cy="299085"/>
            <a:chOff x="0" y="0"/>
            <a:chExt cx="488950" cy="398780"/>
          </a:xfrm>
        </p:grpSpPr>
        <p:sp>
          <p:nvSpPr>
            <p:cNvPr id="26" name="Freeform 26"/>
            <p:cNvSpPr/>
            <p:nvPr/>
          </p:nvSpPr>
          <p:spPr>
            <a:xfrm>
              <a:off x="48260" y="49530"/>
              <a:ext cx="389890" cy="299720"/>
            </a:xfrm>
            <a:custGeom>
              <a:avLst/>
              <a:gdLst/>
              <a:ahLst/>
              <a:cxnLst/>
              <a:rect l="l" t="t" r="r" b="b"/>
              <a:pathLst>
                <a:path w="389890" h="299720">
                  <a:moveTo>
                    <a:pt x="203200" y="91440"/>
                  </a:moveTo>
                  <a:cubicBezTo>
                    <a:pt x="73660" y="193040"/>
                    <a:pt x="67310" y="261620"/>
                    <a:pt x="50800" y="267970"/>
                  </a:cubicBezTo>
                  <a:cubicBezTo>
                    <a:pt x="41910" y="270510"/>
                    <a:pt x="26670" y="262890"/>
                    <a:pt x="22860" y="252730"/>
                  </a:cubicBezTo>
                  <a:cubicBezTo>
                    <a:pt x="15240" y="227330"/>
                    <a:pt x="62230" y="134620"/>
                    <a:pt x="93980" y="91440"/>
                  </a:cubicBezTo>
                  <a:cubicBezTo>
                    <a:pt x="121920" y="53340"/>
                    <a:pt x="175260" y="3810"/>
                    <a:pt x="196850" y="1270"/>
                  </a:cubicBezTo>
                  <a:cubicBezTo>
                    <a:pt x="205740" y="0"/>
                    <a:pt x="213360" y="6350"/>
                    <a:pt x="218440" y="12700"/>
                  </a:cubicBezTo>
                  <a:cubicBezTo>
                    <a:pt x="222250" y="17780"/>
                    <a:pt x="222250" y="35560"/>
                    <a:pt x="220980" y="35560"/>
                  </a:cubicBezTo>
                  <a:cubicBezTo>
                    <a:pt x="219710" y="35560"/>
                    <a:pt x="210820" y="8890"/>
                    <a:pt x="212090" y="8890"/>
                  </a:cubicBezTo>
                  <a:cubicBezTo>
                    <a:pt x="213360" y="7620"/>
                    <a:pt x="223520" y="17780"/>
                    <a:pt x="227330" y="29210"/>
                  </a:cubicBezTo>
                  <a:cubicBezTo>
                    <a:pt x="238760" y="53340"/>
                    <a:pt x="223520" y="140970"/>
                    <a:pt x="248920" y="166370"/>
                  </a:cubicBezTo>
                  <a:cubicBezTo>
                    <a:pt x="273050" y="190500"/>
                    <a:pt x="347980" y="173990"/>
                    <a:pt x="369570" y="186690"/>
                  </a:cubicBezTo>
                  <a:cubicBezTo>
                    <a:pt x="379730" y="191770"/>
                    <a:pt x="388620" y="199390"/>
                    <a:pt x="388620" y="208280"/>
                  </a:cubicBezTo>
                  <a:cubicBezTo>
                    <a:pt x="388620" y="215900"/>
                    <a:pt x="381000" y="228600"/>
                    <a:pt x="369570" y="234950"/>
                  </a:cubicBezTo>
                  <a:cubicBezTo>
                    <a:pt x="345440" y="247650"/>
                    <a:pt x="260350" y="247650"/>
                    <a:pt x="233680" y="238760"/>
                  </a:cubicBezTo>
                  <a:cubicBezTo>
                    <a:pt x="220980" y="234950"/>
                    <a:pt x="210820" y="228600"/>
                    <a:pt x="209550" y="219710"/>
                  </a:cubicBezTo>
                  <a:cubicBezTo>
                    <a:pt x="208280" y="212090"/>
                    <a:pt x="219710" y="190500"/>
                    <a:pt x="228600" y="187960"/>
                  </a:cubicBezTo>
                  <a:cubicBezTo>
                    <a:pt x="236220" y="186690"/>
                    <a:pt x="251460" y="194310"/>
                    <a:pt x="256540" y="201930"/>
                  </a:cubicBezTo>
                  <a:cubicBezTo>
                    <a:pt x="260350" y="207010"/>
                    <a:pt x="259080" y="218440"/>
                    <a:pt x="256540" y="224790"/>
                  </a:cubicBezTo>
                  <a:cubicBezTo>
                    <a:pt x="252730" y="231140"/>
                    <a:pt x="243840" y="237490"/>
                    <a:pt x="236220" y="238760"/>
                  </a:cubicBezTo>
                  <a:cubicBezTo>
                    <a:pt x="229870" y="238760"/>
                    <a:pt x="218440" y="234950"/>
                    <a:pt x="214630" y="229870"/>
                  </a:cubicBezTo>
                  <a:cubicBezTo>
                    <a:pt x="209550" y="224790"/>
                    <a:pt x="207010" y="213360"/>
                    <a:pt x="209550" y="207010"/>
                  </a:cubicBezTo>
                  <a:cubicBezTo>
                    <a:pt x="210820" y="199390"/>
                    <a:pt x="215900" y="193040"/>
                    <a:pt x="226060" y="189230"/>
                  </a:cubicBezTo>
                  <a:cubicBezTo>
                    <a:pt x="248920" y="179070"/>
                    <a:pt x="336550" y="177800"/>
                    <a:pt x="363220" y="185420"/>
                  </a:cubicBezTo>
                  <a:cubicBezTo>
                    <a:pt x="374650" y="189230"/>
                    <a:pt x="384810" y="194310"/>
                    <a:pt x="387350" y="201930"/>
                  </a:cubicBezTo>
                  <a:cubicBezTo>
                    <a:pt x="389890" y="209550"/>
                    <a:pt x="387350" y="223520"/>
                    <a:pt x="379730" y="229870"/>
                  </a:cubicBezTo>
                  <a:cubicBezTo>
                    <a:pt x="368300" y="240030"/>
                    <a:pt x="327660" y="236220"/>
                    <a:pt x="302260" y="233680"/>
                  </a:cubicBezTo>
                  <a:cubicBezTo>
                    <a:pt x="275590" y="231140"/>
                    <a:pt x="238760" y="226060"/>
                    <a:pt x="220980" y="210820"/>
                  </a:cubicBezTo>
                  <a:cubicBezTo>
                    <a:pt x="207010" y="198120"/>
                    <a:pt x="203200" y="179070"/>
                    <a:pt x="196850" y="157480"/>
                  </a:cubicBezTo>
                  <a:cubicBezTo>
                    <a:pt x="186690" y="121920"/>
                    <a:pt x="165100" y="40640"/>
                    <a:pt x="173990" y="17780"/>
                  </a:cubicBezTo>
                  <a:cubicBezTo>
                    <a:pt x="176530" y="8890"/>
                    <a:pt x="184150" y="3810"/>
                    <a:pt x="190500" y="2540"/>
                  </a:cubicBezTo>
                  <a:cubicBezTo>
                    <a:pt x="198120" y="1270"/>
                    <a:pt x="213360" y="6350"/>
                    <a:pt x="218440" y="12700"/>
                  </a:cubicBezTo>
                  <a:cubicBezTo>
                    <a:pt x="222250" y="19050"/>
                    <a:pt x="222250" y="33020"/>
                    <a:pt x="217170" y="44450"/>
                  </a:cubicBezTo>
                  <a:cubicBezTo>
                    <a:pt x="207010" y="68580"/>
                    <a:pt x="149860" y="96520"/>
                    <a:pt x="127000" y="132080"/>
                  </a:cubicBezTo>
                  <a:cubicBezTo>
                    <a:pt x="101600" y="170180"/>
                    <a:pt x="97790" y="237490"/>
                    <a:pt x="74930" y="265430"/>
                  </a:cubicBezTo>
                  <a:cubicBezTo>
                    <a:pt x="59690" y="283210"/>
                    <a:pt x="35560" y="299720"/>
                    <a:pt x="21590" y="298450"/>
                  </a:cubicBezTo>
                  <a:cubicBezTo>
                    <a:pt x="12700" y="295910"/>
                    <a:pt x="5080" y="281940"/>
                    <a:pt x="2540" y="271780"/>
                  </a:cubicBezTo>
                  <a:cubicBezTo>
                    <a:pt x="0" y="264160"/>
                    <a:pt x="1270" y="257810"/>
                    <a:pt x="5080" y="246380"/>
                  </a:cubicBezTo>
                  <a:cubicBezTo>
                    <a:pt x="11430" y="222250"/>
                    <a:pt x="27940" y="170180"/>
                    <a:pt x="54610" y="138430"/>
                  </a:cubicBezTo>
                  <a:cubicBezTo>
                    <a:pt x="83820" y="102870"/>
                    <a:pt x="149860" y="53340"/>
                    <a:pt x="177800" y="49530"/>
                  </a:cubicBezTo>
                  <a:cubicBezTo>
                    <a:pt x="189230" y="46990"/>
                    <a:pt x="200660" y="52070"/>
                    <a:pt x="204470" y="58420"/>
                  </a:cubicBezTo>
                  <a:cubicBezTo>
                    <a:pt x="209550" y="64770"/>
                    <a:pt x="203200" y="91440"/>
                    <a:pt x="203200" y="91440"/>
                  </a:cubicBezTo>
                </a:path>
              </a:pathLst>
            </a:custGeom>
            <a:solidFill>
              <a:srgbClr val="EDF6FD"/>
            </a:solidFill>
            <a:ln cap="sq">
              <a:noFill/>
              <a:prstDash val="solid"/>
              <a:miter/>
            </a:ln>
          </p:spPr>
        </p:sp>
      </p:grpSp>
      <p:grpSp>
        <p:nvGrpSpPr>
          <p:cNvPr id="27" name="Group 27"/>
          <p:cNvGrpSpPr/>
          <p:nvPr/>
        </p:nvGrpSpPr>
        <p:grpSpPr>
          <a:xfrm>
            <a:off x="2185035" y="7863840"/>
            <a:ext cx="203835" cy="157162"/>
            <a:chOff x="0" y="0"/>
            <a:chExt cx="271780" cy="209550"/>
          </a:xfrm>
        </p:grpSpPr>
        <p:sp>
          <p:nvSpPr>
            <p:cNvPr id="28" name="Freeform 28"/>
            <p:cNvSpPr/>
            <p:nvPr/>
          </p:nvSpPr>
          <p:spPr>
            <a:xfrm>
              <a:off x="46990" y="43180"/>
              <a:ext cx="179070" cy="118110"/>
            </a:xfrm>
            <a:custGeom>
              <a:avLst/>
              <a:gdLst/>
              <a:ahLst/>
              <a:cxnLst/>
              <a:rect l="l" t="t" r="r" b="b"/>
              <a:pathLst>
                <a:path w="179070" h="118110">
                  <a:moveTo>
                    <a:pt x="152400" y="58420"/>
                  </a:moveTo>
                  <a:cubicBezTo>
                    <a:pt x="49530" y="76200"/>
                    <a:pt x="66040" y="67310"/>
                    <a:pt x="76200" y="64770"/>
                  </a:cubicBezTo>
                  <a:cubicBezTo>
                    <a:pt x="90170" y="62230"/>
                    <a:pt x="123190" y="74930"/>
                    <a:pt x="128270" y="68580"/>
                  </a:cubicBezTo>
                  <a:cubicBezTo>
                    <a:pt x="130810" y="62230"/>
                    <a:pt x="106680" y="44450"/>
                    <a:pt x="109220" y="36830"/>
                  </a:cubicBezTo>
                  <a:cubicBezTo>
                    <a:pt x="111760" y="27940"/>
                    <a:pt x="133350" y="17780"/>
                    <a:pt x="142240" y="19050"/>
                  </a:cubicBezTo>
                  <a:cubicBezTo>
                    <a:pt x="148590" y="20320"/>
                    <a:pt x="156210" y="30480"/>
                    <a:pt x="157480" y="36830"/>
                  </a:cubicBezTo>
                  <a:cubicBezTo>
                    <a:pt x="160020" y="43180"/>
                    <a:pt x="157480" y="54610"/>
                    <a:pt x="152400" y="59690"/>
                  </a:cubicBezTo>
                  <a:cubicBezTo>
                    <a:pt x="148590" y="64770"/>
                    <a:pt x="137160" y="69850"/>
                    <a:pt x="130810" y="68580"/>
                  </a:cubicBezTo>
                  <a:cubicBezTo>
                    <a:pt x="123190" y="67310"/>
                    <a:pt x="113030" y="60960"/>
                    <a:pt x="110490" y="54610"/>
                  </a:cubicBezTo>
                  <a:cubicBezTo>
                    <a:pt x="107950" y="46990"/>
                    <a:pt x="110490" y="30480"/>
                    <a:pt x="116840" y="24130"/>
                  </a:cubicBezTo>
                  <a:cubicBezTo>
                    <a:pt x="120650" y="19050"/>
                    <a:pt x="132080" y="15240"/>
                    <a:pt x="139700" y="19050"/>
                  </a:cubicBezTo>
                  <a:cubicBezTo>
                    <a:pt x="152400" y="25400"/>
                    <a:pt x="179070" y="77470"/>
                    <a:pt x="172720" y="93980"/>
                  </a:cubicBezTo>
                  <a:cubicBezTo>
                    <a:pt x="167640" y="106680"/>
                    <a:pt x="142240" y="111760"/>
                    <a:pt x="123190" y="114300"/>
                  </a:cubicBezTo>
                  <a:cubicBezTo>
                    <a:pt x="97790" y="118110"/>
                    <a:pt x="52070" y="110490"/>
                    <a:pt x="33020" y="101600"/>
                  </a:cubicBezTo>
                  <a:cubicBezTo>
                    <a:pt x="20320" y="96520"/>
                    <a:pt x="12700" y="90170"/>
                    <a:pt x="7620" y="82550"/>
                  </a:cubicBezTo>
                  <a:cubicBezTo>
                    <a:pt x="2540" y="73660"/>
                    <a:pt x="0" y="60960"/>
                    <a:pt x="3810" y="52070"/>
                  </a:cubicBezTo>
                  <a:cubicBezTo>
                    <a:pt x="6350" y="43180"/>
                    <a:pt x="17780" y="36830"/>
                    <a:pt x="31750" y="30480"/>
                  </a:cubicBezTo>
                  <a:cubicBezTo>
                    <a:pt x="55880" y="19050"/>
                    <a:pt x="125730" y="0"/>
                    <a:pt x="149860" y="7620"/>
                  </a:cubicBezTo>
                  <a:cubicBezTo>
                    <a:pt x="162560" y="11430"/>
                    <a:pt x="172720" y="22860"/>
                    <a:pt x="172720" y="31750"/>
                  </a:cubicBezTo>
                  <a:cubicBezTo>
                    <a:pt x="173990" y="40640"/>
                    <a:pt x="152400" y="58420"/>
                    <a:pt x="152400" y="58420"/>
                  </a:cubicBezTo>
                </a:path>
              </a:pathLst>
            </a:custGeom>
            <a:solidFill>
              <a:srgbClr val="EDF6FD"/>
            </a:solidFill>
            <a:ln cap="sq">
              <a:noFill/>
              <a:prstDash val="solid"/>
              <a:miter/>
            </a:ln>
          </p:spPr>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162104" y="9773521"/>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Freeform 5"/>
          <p:cNvSpPr/>
          <p:nvPr/>
        </p:nvSpPr>
        <p:spPr>
          <a:xfrm>
            <a:off x="6128182" y="2130528"/>
            <a:ext cx="6031636" cy="3417927"/>
          </a:xfrm>
          <a:custGeom>
            <a:avLst/>
            <a:gdLst/>
            <a:ahLst/>
            <a:cxnLst/>
            <a:rect l="l" t="t" r="r" b="b"/>
            <a:pathLst>
              <a:path w="6031636" h="3417927">
                <a:moveTo>
                  <a:pt x="0" y="0"/>
                </a:moveTo>
                <a:lnTo>
                  <a:pt x="6031636" y="0"/>
                </a:lnTo>
                <a:lnTo>
                  <a:pt x="6031636" y="3417927"/>
                </a:lnTo>
                <a:lnTo>
                  <a:pt x="0" y="341792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6" name="TextBox 6"/>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Vaping (ages 9-10)/ Slide 10</a:t>
            </a:r>
          </a:p>
        </p:txBody>
      </p:sp>
      <p:sp>
        <p:nvSpPr>
          <p:cNvPr id="7" name="TextBox 7"/>
          <p:cNvSpPr txBox="1"/>
          <p:nvPr/>
        </p:nvSpPr>
        <p:spPr>
          <a:xfrm>
            <a:off x="125954" y="633689"/>
            <a:ext cx="18036092" cy="821057"/>
          </a:xfrm>
          <a:prstGeom prst="rect">
            <a:avLst/>
          </a:prstGeom>
        </p:spPr>
        <p:txBody>
          <a:bodyPr lIns="0" tIns="0" rIns="0" bIns="0" rtlCol="0" anchor="t">
            <a:spAutoFit/>
          </a:bodyPr>
          <a:lstStyle/>
          <a:p>
            <a:pPr algn="ctr">
              <a:lnSpc>
                <a:spcPts val="6719"/>
              </a:lnSpc>
              <a:spcBef>
                <a:spcPct val="0"/>
              </a:spcBef>
            </a:pPr>
            <a:r>
              <a:rPr lang="en-US" sz="4799" dirty="0">
                <a:solidFill>
                  <a:srgbClr val="000000"/>
                </a:solidFill>
                <a:latin typeface="Muli Bold"/>
              </a:rPr>
              <a:t>It is legal for adults to buy vapes for under 18s.</a:t>
            </a:r>
          </a:p>
        </p:txBody>
      </p:sp>
      <p:sp>
        <p:nvSpPr>
          <p:cNvPr id="8" name="TextBox 8"/>
          <p:cNvSpPr txBox="1"/>
          <p:nvPr/>
        </p:nvSpPr>
        <p:spPr>
          <a:xfrm>
            <a:off x="1028700" y="6363682"/>
            <a:ext cx="16502799" cy="2527937"/>
          </a:xfrm>
          <a:prstGeom prst="rect">
            <a:avLst/>
          </a:prstGeom>
        </p:spPr>
        <p:txBody>
          <a:bodyPr lIns="0" tIns="0" rIns="0" bIns="0" rtlCol="0" anchor="t">
            <a:spAutoFit/>
          </a:bodyPr>
          <a:lstStyle/>
          <a:p>
            <a:pPr>
              <a:lnSpc>
                <a:spcPts val="5039"/>
              </a:lnSpc>
              <a:spcBef>
                <a:spcPct val="0"/>
              </a:spcBef>
            </a:pPr>
            <a:r>
              <a:rPr lang="en-US" sz="3599" dirty="0">
                <a:solidFill>
                  <a:srgbClr val="000000"/>
                </a:solidFill>
                <a:latin typeface="Muli"/>
              </a:rPr>
              <a:t>Because of the unknown health risks, adults should not buy, or give children and teenagers vapes. If an older person offers you a vape to try, they are not being kind or caring. They may be trying to trick you into doing something which puts you in danger, or harms your body.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ircle(in)">
                                      <p:cBhvr>
                                        <p:cTn id="10"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162104" y="9773521"/>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Freeform 5"/>
          <p:cNvSpPr/>
          <p:nvPr/>
        </p:nvSpPr>
        <p:spPr>
          <a:xfrm>
            <a:off x="6128182" y="2130528"/>
            <a:ext cx="6031636" cy="3417927"/>
          </a:xfrm>
          <a:custGeom>
            <a:avLst/>
            <a:gdLst/>
            <a:ahLst/>
            <a:cxnLst/>
            <a:rect l="l" t="t" r="r" b="b"/>
            <a:pathLst>
              <a:path w="6031636" h="3417927">
                <a:moveTo>
                  <a:pt x="0" y="0"/>
                </a:moveTo>
                <a:lnTo>
                  <a:pt x="6031636" y="0"/>
                </a:lnTo>
                <a:lnTo>
                  <a:pt x="6031636" y="3417927"/>
                </a:lnTo>
                <a:lnTo>
                  <a:pt x="0" y="341792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6" name="TextBox 6"/>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Vaping (ages 9-10)/ Slide 11</a:t>
            </a:r>
          </a:p>
        </p:txBody>
      </p:sp>
      <p:sp>
        <p:nvSpPr>
          <p:cNvPr id="7" name="TextBox 7"/>
          <p:cNvSpPr txBox="1"/>
          <p:nvPr/>
        </p:nvSpPr>
        <p:spPr>
          <a:xfrm>
            <a:off x="125954" y="633689"/>
            <a:ext cx="18036092" cy="821057"/>
          </a:xfrm>
          <a:prstGeom prst="rect">
            <a:avLst/>
          </a:prstGeom>
        </p:spPr>
        <p:txBody>
          <a:bodyPr lIns="0" tIns="0" rIns="0" bIns="0" rtlCol="0" anchor="t">
            <a:spAutoFit/>
          </a:bodyPr>
          <a:lstStyle/>
          <a:p>
            <a:pPr algn="ctr">
              <a:lnSpc>
                <a:spcPts val="6719"/>
              </a:lnSpc>
              <a:spcBef>
                <a:spcPct val="0"/>
              </a:spcBef>
            </a:pPr>
            <a:r>
              <a:rPr lang="en-US" sz="4799" dirty="0">
                <a:solidFill>
                  <a:srgbClr val="000000"/>
                </a:solidFill>
                <a:latin typeface="Muli Bold"/>
              </a:rPr>
              <a:t>Lots of young people use vapes.</a:t>
            </a:r>
          </a:p>
        </p:txBody>
      </p:sp>
      <p:sp>
        <p:nvSpPr>
          <p:cNvPr id="8" name="TextBox 8"/>
          <p:cNvSpPr txBox="1"/>
          <p:nvPr/>
        </p:nvSpPr>
        <p:spPr>
          <a:xfrm>
            <a:off x="1028700" y="6363682"/>
            <a:ext cx="16502799" cy="1889762"/>
          </a:xfrm>
          <a:prstGeom prst="rect">
            <a:avLst/>
          </a:prstGeom>
        </p:spPr>
        <p:txBody>
          <a:bodyPr lIns="0" tIns="0" rIns="0" bIns="0" rtlCol="0" anchor="t">
            <a:spAutoFit/>
          </a:bodyPr>
          <a:lstStyle/>
          <a:p>
            <a:pPr>
              <a:lnSpc>
                <a:spcPts val="5039"/>
              </a:lnSpc>
              <a:spcBef>
                <a:spcPct val="0"/>
              </a:spcBef>
            </a:pPr>
            <a:r>
              <a:rPr lang="en-US" sz="3599" dirty="0">
                <a:solidFill>
                  <a:srgbClr val="000000"/>
                </a:solidFill>
                <a:latin typeface="Muli"/>
              </a:rPr>
              <a:t>This is a myth. Some people think that a lot of young people vape, but in fact most young people do not vape or use tobacco. Most make healthy and responsible choices.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par>
                                <p:cTn id="8" presetID="6" presetClass="entr" presetSubtype="16" fill="hold"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circle(in)">
                                      <p:cBhvr>
                                        <p:cTn id="10" dur="2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162104" y="9773521"/>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Freeform 5"/>
          <p:cNvSpPr/>
          <p:nvPr/>
        </p:nvSpPr>
        <p:spPr>
          <a:xfrm>
            <a:off x="6128182" y="2130528"/>
            <a:ext cx="6031636" cy="3417927"/>
          </a:xfrm>
          <a:custGeom>
            <a:avLst/>
            <a:gdLst/>
            <a:ahLst/>
            <a:cxnLst/>
            <a:rect l="l" t="t" r="r" b="b"/>
            <a:pathLst>
              <a:path w="6031636" h="3417927">
                <a:moveTo>
                  <a:pt x="0" y="0"/>
                </a:moveTo>
                <a:lnTo>
                  <a:pt x="6031636" y="0"/>
                </a:lnTo>
                <a:lnTo>
                  <a:pt x="6031636" y="3417927"/>
                </a:lnTo>
                <a:lnTo>
                  <a:pt x="0" y="341792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6" name="TextBox 6"/>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Vaping (ages 9-10)/ Slide 12</a:t>
            </a:r>
          </a:p>
        </p:txBody>
      </p:sp>
      <p:sp>
        <p:nvSpPr>
          <p:cNvPr id="7" name="TextBox 7"/>
          <p:cNvSpPr txBox="1"/>
          <p:nvPr/>
        </p:nvSpPr>
        <p:spPr>
          <a:xfrm>
            <a:off x="125954" y="633689"/>
            <a:ext cx="18036092" cy="821057"/>
          </a:xfrm>
          <a:prstGeom prst="rect">
            <a:avLst/>
          </a:prstGeom>
        </p:spPr>
        <p:txBody>
          <a:bodyPr lIns="0" tIns="0" rIns="0" bIns="0" rtlCol="0" anchor="t">
            <a:spAutoFit/>
          </a:bodyPr>
          <a:lstStyle/>
          <a:p>
            <a:pPr algn="ctr">
              <a:lnSpc>
                <a:spcPts val="6719"/>
              </a:lnSpc>
              <a:spcBef>
                <a:spcPct val="0"/>
              </a:spcBef>
            </a:pPr>
            <a:r>
              <a:rPr lang="en-US" sz="4799" dirty="0">
                <a:solidFill>
                  <a:srgbClr val="000000"/>
                </a:solidFill>
                <a:latin typeface="Muli Bold"/>
              </a:rPr>
              <a:t>Breathing in other’s vape smoke is dangerous.</a:t>
            </a:r>
          </a:p>
        </p:txBody>
      </p:sp>
      <p:sp>
        <p:nvSpPr>
          <p:cNvPr id="8" name="TextBox 8"/>
          <p:cNvSpPr txBox="1"/>
          <p:nvPr/>
        </p:nvSpPr>
        <p:spPr>
          <a:xfrm>
            <a:off x="1028700" y="6363682"/>
            <a:ext cx="16502799" cy="2527937"/>
          </a:xfrm>
          <a:prstGeom prst="rect">
            <a:avLst/>
          </a:prstGeom>
        </p:spPr>
        <p:txBody>
          <a:bodyPr lIns="0" tIns="0" rIns="0" bIns="0" rtlCol="0" anchor="t">
            <a:spAutoFit/>
          </a:bodyPr>
          <a:lstStyle/>
          <a:p>
            <a:pPr>
              <a:lnSpc>
                <a:spcPts val="5039"/>
              </a:lnSpc>
              <a:spcBef>
                <a:spcPct val="0"/>
              </a:spcBef>
            </a:pPr>
            <a:r>
              <a:rPr lang="en-US" sz="3599" dirty="0">
                <a:solidFill>
                  <a:srgbClr val="000000"/>
                </a:solidFill>
                <a:latin typeface="Muli"/>
              </a:rPr>
              <a:t>This is called passive smoking. There isn’t much evidence to suggest that breathing vape fumes from other people is harmful, unlike cigarette smoke which is toxic. Nevertheless, adults should be careful about using vapes around children because we don’t know all the risks.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par>
                                <p:cTn id="8" presetID="6" presetClass="entr" presetSubtype="16" fill="hold"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circle(in)">
                                      <p:cBhvr>
                                        <p:cTn id="10" dur="2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162104" y="9773521"/>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Freeform 5"/>
          <p:cNvSpPr/>
          <p:nvPr/>
        </p:nvSpPr>
        <p:spPr>
          <a:xfrm>
            <a:off x="6128182" y="2130528"/>
            <a:ext cx="6031636" cy="3417927"/>
          </a:xfrm>
          <a:custGeom>
            <a:avLst/>
            <a:gdLst/>
            <a:ahLst/>
            <a:cxnLst/>
            <a:rect l="l" t="t" r="r" b="b"/>
            <a:pathLst>
              <a:path w="6031636" h="3417927">
                <a:moveTo>
                  <a:pt x="0" y="0"/>
                </a:moveTo>
                <a:lnTo>
                  <a:pt x="6031636" y="0"/>
                </a:lnTo>
                <a:lnTo>
                  <a:pt x="6031636" y="3417927"/>
                </a:lnTo>
                <a:lnTo>
                  <a:pt x="0" y="341792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6" name="TextBox 6"/>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Vaping (ages 9-10)/ Slide 13</a:t>
            </a:r>
          </a:p>
        </p:txBody>
      </p:sp>
      <p:sp>
        <p:nvSpPr>
          <p:cNvPr id="7" name="TextBox 7"/>
          <p:cNvSpPr txBox="1"/>
          <p:nvPr/>
        </p:nvSpPr>
        <p:spPr>
          <a:xfrm>
            <a:off x="125954" y="633689"/>
            <a:ext cx="18036092" cy="821057"/>
          </a:xfrm>
          <a:prstGeom prst="rect">
            <a:avLst/>
          </a:prstGeom>
        </p:spPr>
        <p:txBody>
          <a:bodyPr lIns="0" tIns="0" rIns="0" bIns="0" rtlCol="0" anchor="t">
            <a:spAutoFit/>
          </a:bodyPr>
          <a:lstStyle/>
          <a:p>
            <a:pPr algn="ctr">
              <a:lnSpc>
                <a:spcPts val="6719"/>
              </a:lnSpc>
              <a:spcBef>
                <a:spcPct val="0"/>
              </a:spcBef>
            </a:pPr>
            <a:r>
              <a:rPr lang="en-US" sz="4799" dirty="0">
                <a:solidFill>
                  <a:srgbClr val="000000"/>
                </a:solidFill>
                <a:latin typeface="Muli Bold"/>
              </a:rPr>
              <a:t>Vapes are harmless.</a:t>
            </a:r>
          </a:p>
        </p:txBody>
      </p:sp>
      <p:sp>
        <p:nvSpPr>
          <p:cNvPr id="8" name="TextBox 8"/>
          <p:cNvSpPr txBox="1"/>
          <p:nvPr/>
        </p:nvSpPr>
        <p:spPr>
          <a:xfrm>
            <a:off x="1028700" y="6363682"/>
            <a:ext cx="16502799" cy="1889762"/>
          </a:xfrm>
          <a:prstGeom prst="rect">
            <a:avLst/>
          </a:prstGeom>
        </p:spPr>
        <p:txBody>
          <a:bodyPr lIns="0" tIns="0" rIns="0" bIns="0" rtlCol="0" anchor="t">
            <a:spAutoFit/>
          </a:bodyPr>
          <a:lstStyle/>
          <a:p>
            <a:pPr>
              <a:lnSpc>
                <a:spcPts val="5039"/>
              </a:lnSpc>
              <a:spcBef>
                <a:spcPct val="0"/>
              </a:spcBef>
            </a:pPr>
            <a:r>
              <a:rPr lang="en-US" sz="3599" dirty="0">
                <a:solidFill>
                  <a:srgbClr val="000000"/>
                </a:solidFill>
                <a:latin typeface="Muli"/>
              </a:rPr>
              <a:t>Although vapes are probably less dangerous than cigarettes, we don’t know enough about them yet to know how harmful they are. This is particularly true when it comes to the possible affects on young people’s bodies.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ircle(in)">
                                      <p:cBhvr>
                                        <p:cTn id="10"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162104" y="9773521"/>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grpSp>
        <p:nvGrpSpPr>
          <p:cNvPr id="5" name="Group 5"/>
          <p:cNvGrpSpPr/>
          <p:nvPr/>
        </p:nvGrpSpPr>
        <p:grpSpPr>
          <a:xfrm>
            <a:off x="838286" y="500993"/>
            <a:ext cx="16611428" cy="7627005"/>
            <a:chOff x="0" y="0"/>
            <a:chExt cx="22148570" cy="10169340"/>
          </a:xfrm>
        </p:grpSpPr>
        <p:grpSp>
          <p:nvGrpSpPr>
            <p:cNvPr id="6" name="Group 6"/>
            <p:cNvGrpSpPr/>
            <p:nvPr/>
          </p:nvGrpSpPr>
          <p:grpSpPr>
            <a:xfrm>
              <a:off x="0" y="0"/>
              <a:ext cx="10169340" cy="10169340"/>
              <a:chOff x="0" y="0"/>
              <a:chExt cx="812800" cy="812800"/>
            </a:xfrm>
          </p:grpSpPr>
          <p:sp>
            <p:nvSpPr>
              <p:cNvPr id="7" name="Freeform 7"/>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blipFill>
                <a:blip r:embed="rId6" cstate="email">
                  <a:extLst>
                    <a:ext uri="{28A0092B-C50C-407E-A947-70E740481C1C}">
                      <a14:useLocalDpi xmlns:a14="http://schemas.microsoft.com/office/drawing/2010/main"/>
                    </a:ext>
                  </a:extLst>
                </a:blip>
                <a:stretch>
                  <a:fillRect/>
                </a:stretch>
              </a:blipFill>
            </p:spPr>
          </p:sp>
        </p:grpSp>
        <p:grpSp>
          <p:nvGrpSpPr>
            <p:cNvPr id="8" name="Group 8"/>
            <p:cNvGrpSpPr/>
            <p:nvPr/>
          </p:nvGrpSpPr>
          <p:grpSpPr>
            <a:xfrm>
              <a:off x="11979230" y="0"/>
              <a:ext cx="10169340" cy="10169340"/>
              <a:chOff x="0" y="0"/>
              <a:chExt cx="812800" cy="812800"/>
            </a:xfrm>
          </p:grpSpPr>
          <p:sp>
            <p:nvSpPr>
              <p:cNvPr id="9" name="Freeform 9"/>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blipFill>
                <a:blip r:embed="rId7" cstate="email">
                  <a:extLst>
                    <a:ext uri="{28A0092B-C50C-407E-A947-70E740481C1C}">
                      <a14:useLocalDpi xmlns:a14="http://schemas.microsoft.com/office/drawing/2010/main"/>
                    </a:ext>
                  </a:extLst>
                </a:blip>
                <a:stretch>
                  <a:fillRect/>
                </a:stretch>
              </a:blipFill>
            </p:spPr>
          </p:sp>
        </p:grpSp>
      </p:grpSp>
      <p:sp>
        <p:nvSpPr>
          <p:cNvPr id="10" name="TextBox 10"/>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Vaping (ages 9-10)/ Slide 14</a:t>
            </a:r>
          </a:p>
        </p:txBody>
      </p:sp>
      <p:sp>
        <p:nvSpPr>
          <p:cNvPr id="11" name="TextBox 11"/>
          <p:cNvSpPr txBox="1"/>
          <p:nvPr/>
        </p:nvSpPr>
        <p:spPr>
          <a:xfrm>
            <a:off x="838286" y="8219635"/>
            <a:ext cx="7561260" cy="613411"/>
          </a:xfrm>
          <a:prstGeom prst="rect">
            <a:avLst/>
          </a:prstGeom>
        </p:spPr>
        <p:txBody>
          <a:bodyPr lIns="0" tIns="0" rIns="0" bIns="0" rtlCol="0" anchor="t">
            <a:spAutoFit/>
          </a:bodyPr>
          <a:lstStyle/>
          <a:p>
            <a:pPr algn="ctr">
              <a:lnSpc>
                <a:spcPts val="5039"/>
              </a:lnSpc>
            </a:pPr>
            <a:r>
              <a:rPr lang="en-US" sz="3599" dirty="0">
                <a:solidFill>
                  <a:srgbClr val="000000"/>
                </a:solidFill>
                <a:latin typeface="Muli"/>
              </a:rPr>
              <a:t>Vape prescribed by a doctor</a:t>
            </a:r>
          </a:p>
        </p:txBody>
      </p:sp>
      <p:sp>
        <p:nvSpPr>
          <p:cNvPr id="12" name="TextBox 12"/>
          <p:cNvSpPr txBox="1"/>
          <p:nvPr/>
        </p:nvSpPr>
        <p:spPr>
          <a:xfrm>
            <a:off x="9888453" y="8219635"/>
            <a:ext cx="7561260" cy="613411"/>
          </a:xfrm>
          <a:prstGeom prst="rect">
            <a:avLst/>
          </a:prstGeom>
        </p:spPr>
        <p:txBody>
          <a:bodyPr lIns="0" tIns="0" rIns="0" bIns="0" rtlCol="0" anchor="t">
            <a:spAutoFit/>
          </a:bodyPr>
          <a:lstStyle/>
          <a:p>
            <a:pPr algn="ctr">
              <a:lnSpc>
                <a:spcPts val="5039"/>
              </a:lnSpc>
            </a:pPr>
            <a:r>
              <a:rPr lang="en-US" sz="3599" dirty="0">
                <a:solidFill>
                  <a:srgbClr val="000000"/>
                </a:solidFill>
                <a:latin typeface="Muli"/>
              </a:rPr>
              <a:t>Vapes sold in a supermarket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162104" y="9773521"/>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grpSp>
        <p:nvGrpSpPr>
          <p:cNvPr id="5" name="Group 5"/>
          <p:cNvGrpSpPr/>
          <p:nvPr/>
        </p:nvGrpSpPr>
        <p:grpSpPr>
          <a:xfrm>
            <a:off x="4485821" y="6331682"/>
            <a:ext cx="9316358" cy="6974470"/>
            <a:chOff x="0" y="0"/>
            <a:chExt cx="12421810" cy="9299293"/>
          </a:xfrm>
        </p:grpSpPr>
        <p:sp>
          <p:nvSpPr>
            <p:cNvPr id="6" name="Freeform 6"/>
            <p:cNvSpPr/>
            <p:nvPr/>
          </p:nvSpPr>
          <p:spPr>
            <a:xfrm>
              <a:off x="0" y="343481"/>
              <a:ext cx="8955813" cy="8955813"/>
            </a:xfrm>
            <a:custGeom>
              <a:avLst/>
              <a:gdLst/>
              <a:ahLst/>
              <a:cxnLst/>
              <a:rect l="l" t="t" r="r" b="b"/>
              <a:pathLst>
                <a:path w="8955813" h="8955813">
                  <a:moveTo>
                    <a:pt x="0" y="0"/>
                  </a:moveTo>
                  <a:lnTo>
                    <a:pt x="8955813" y="0"/>
                  </a:lnTo>
                  <a:lnTo>
                    <a:pt x="8955813" y="8955812"/>
                  </a:lnTo>
                  <a:lnTo>
                    <a:pt x="0" y="8955812"/>
                  </a:lnTo>
                  <a:lnTo>
                    <a:pt x="0" y="0"/>
                  </a:lnTo>
                  <a:close/>
                </a:path>
              </a:pathLst>
            </a:custGeom>
            <a:blipFill>
              <a:blip r:embed="rId6" cstate="email">
                <a:extLst>
                  <a:ext uri="{28A0092B-C50C-407E-A947-70E740481C1C}">
                    <a14:useLocalDpi xmlns:a14="http://schemas.microsoft.com/office/drawing/2010/main"/>
                  </a:ext>
                </a:extLst>
              </a:blip>
              <a:stretch>
                <a:fillRect/>
              </a:stretch>
            </a:blipFill>
          </p:spPr>
        </p:sp>
        <p:sp>
          <p:nvSpPr>
            <p:cNvPr id="7" name="Freeform 7"/>
            <p:cNvSpPr/>
            <p:nvPr/>
          </p:nvSpPr>
          <p:spPr>
            <a:xfrm flipH="1">
              <a:off x="4152959" y="0"/>
              <a:ext cx="8268852" cy="8268852"/>
            </a:xfrm>
            <a:custGeom>
              <a:avLst/>
              <a:gdLst/>
              <a:ahLst/>
              <a:cxnLst/>
              <a:rect l="l" t="t" r="r" b="b"/>
              <a:pathLst>
                <a:path w="8268852" h="8268852">
                  <a:moveTo>
                    <a:pt x="8268851" y="0"/>
                  </a:moveTo>
                  <a:lnTo>
                    <a:pt x="0" y="0"/>
                  </a:lnTo>
                  <a:lnTo>
                    <a:pt x="0" y="8268852"/>
                  </a:lnTo>
                  <a:lnTo>
                    <a:pt x="8268851" y="8268852"/>
                  </a:lnTo>
                  <a:lnTo>
                    <a:pt x="8268851" y="0"/>
                  </a:lnTo>
                  <a:close/>
                </a:path>
              </a:pathLst>
            </a:custGeom>
            <a:blipFill>
              <a:blip r:embed="rId7" cstate="email">
                <a:extLst>
                  <a:ext uri="{28A0092B-C50C-407E-A947-70E740481C1C}">
                    <a14:useLocalDpi xmlns:a14="http://schemas.microsoft.com/office/drawing/2010/main"/>
                  </a:ext>
                </a:extLst>
              </a:blip>
              <a:stretch>
                <a:fillRect/>
              </a:stretch>
            </a:blipFill>
          </p:spPr>
        </p:sp>
      </p:grpSp>
      <p:sp>
        <p:nvSpPr>
          <p:cNvPr id="8" name="Freeform 8"/>
          <p:cNvSpPr/>
          <p:nvPr/>
        </p:nvSpPr>
        <p:spPr>
          <a:xfrm>
            <a:off x="2992507" y="6331682"/>
            <a:ext cx="2986627" cy="2195579"/>
          </a:xfrm>
          <a:custGeom>
            <a:avLst/>
            <a:gdLst/>
            <a:ahLst/>
            <a:cxnLst/>
            <a:rect l="l" t="t" r="r" b="b"/>
            <a:pathLst>
              <a:path w="2986627" h="2195579">
                <a:moveTo>
                  <a:pt x="0" y="0"/>
                </a:moveTo>
                <a:lnTo>
                  <a:pt x="2986628" y="0"/>
                </a:lnTo>
                <a:lnTo>
                  <a:pt x="2986628" y="2195578"/>
                </a:lnTo>
                <a:lnTo>
                  <a:pt x="0" y="2195578"/>
                </a:lnTo>
                <a:lnTo>
                  <a:pt x="0" y="0"/>
                </a:lnTo>
                <a:close/>
              </a:path>
            </a:pathLst>
          </a:custGeom>
          <a: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r="-140653" b="-87413"/>
            </a:stretch>
          </a:blipFill>
        </p:spPr>
      </p:sp>
      <p:sp>
        <p:nvSpPr>
          <p:cNvPr id="9" name="Freeform 9"/>
          <p:cNvSpPr/>
          <p:nvPr/>
        </p:nvSpPr>
        <p:spPr>
          <a:xfrm>
            <a:off x="12304494" y="5143500"/>
            <a:ext cx="2995370" cy="2240678"/>
          </a:xfrm>
          <a:custGeom>
            <a:avLst/>
            <a:gdLst/>
            <a:ahLst/>
            <a:cxnLst/>
            <a:rect l="l" t="t" r="r" b="b"/>
            <a:pathLst>
              <a:path w="2995370" h="2240678">
                <a:moveTo>
                  <a:pt x="0" y="0"/>
                </a:moveTo>
                <a:lnTo>
                  <a:pt x="2995370" y="0"/>
                </a:lnTo>
                <a:lnTo>
                  <a:pt x="2995370" y="2240678"/>
                </a:lnTo>
                <a:lnTo>
                  <a:pt x="0" y="2240678"/>
                </a:lnTo>
                <a:lnTo>
                  <a:pt x="0" y="0"/>
                </a:lnTo>
                <a:close/>
              </a:path>
            </a:pathLst>
          </a:custGeom>
          <a: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l="-142051" b="-85248"/>
            </a:stretch>
          </a:blipFill>
        </p:spPr>
      </p:sp>
      <p:sp>
        <p:nvSpPr>
          <p:cNvPr id="10" name="TextBox 10"/>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Vaping (ages 9-10)/ Slide 15</a:t>
            </a:r>
          </a:p>
        </p:txBody>
      </p:sp>
      <p:sp>
        <p:nvSpPr>
          <p:cNvPr id="11" name="TextBox 11"/>
          <p:cNvSpPr txBox="1"/>
          <p:nvPr/>
        </p:nvSpPr>
        <p:spPr>
          <a:xfrm>
            <a:off x="5363370" y="348613"/>
            <a:ext cx="7561260" cy="1226823"/>
          </a:xfrm>
          <a:prstGeom prst="rect">
            <a:avLst/>
          </a:prstGeom>
        </p:spPr>
        <p:txBody>
          <a:bodyPr lIns="0" tIns="0" rIns="0" bIns="0" rtlCol="0" anchor="t">
            <a:spAutoFit/>
          </a:bodyPr>
          <a:lstStyle/>
          <a:p>
            <a:pPr algn="ctr">
              <a:lnSpc>
                <a:spcPts val="10079"/>
              </a:lnSpc>
            </a:pPr>
            <a:r>
              <a:rPr lang="en-US" sz="7199" dirty="0">
                <a:solidFill>
                  <a:srgbClr val="F39200"/>
                </a:solidFill>
                <a:latin typeface="Muli Bold"/>
              </a:rPr>
              <a:t>YOU DECIDE</a:t>
            </a:r>
          </a:p>
        </p:txBody>
      </p:sp>
      <p:sp>
        <p:nvSpPr>
          <p:cNvPr id="12" name="TextBox 12"/>
          <p:cNvSpPr txBox="1"/>
          <p:nvPr/>
        </p:nvSpPr>
        <p:spPr>
          <a:xfrm>
            <a:off x="1748966" y="1849857"/>
            <a:ext cx="14790067" cy="2516507"/>
          </a:xfrm>
          <a:prstGeom prst="rect">
            <a:avLst/>
          </a:prstGeom>
        </p:spPr>
        <p:txBody>
          <a:bodyPr lIns="0" tIns="0" rIns="0" bIns="0" rtlCol="0" anchor="t">
            <a:spAutoFit/>
          </a:bodyPr>
          <a:lstStyle/>
          <a:p>
            <a:pPr algn="ctr">
              <a:lnSpc>
                <a:spcPts val="6719"/>
              </a:lnSpc>
              <a:spcBef>
                <a:spcPct val="0"/>
              </a:spcBef>
            </a:pPr>
            <a:r>
              <a:rPr lang="en-US" sz="4799" dirty="0">
                <a:solidFill>
                  <a:srgbClr val="000000"/>
                </a:solidFill>
                <a:latin typeface="Muli Bold"/>
              </a:rPr>
              <a:t>Should vapes only be available from doctors to help people quit smoking cigarettes, and be banned from being sold.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162104" y="9773521"/>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653911" y="559166"/>
            <a:ext cx="14315131" cy="8574025"/>
          </a:xfrm>
          <a:prstGeom prst="rect">
            <a:avLst/>
          </a:prstGeom>
        </p:spPr>
        <p:txBody>
          <a:bodyPr lIns="0" tIns="0" rIns="0" bIns="0" rtlCol="0" anchor="t">
            <a:spAutoFit/>
          </a:bodyPr>
          <a:lstStyle/>
          <a:p>
            <a:pPr>
              <a:lnSpc>
                <a:spcPts val="5039"/>
              </a:lnSpc>
            </a:pPr>
            <a:r>
              <a:rPr lang="en-US" sz="3599" dirty="0">
                <a:solidFill>
                  <a:srgbClr val="000000"/>
                </a:solidFill>
                <a:latin typeface="Muli Bold"/>
              </a:rPr>
              <a:t>Imagine you are the managers of a business who are going to sell their new range of sweets. The sweets have too much sugar, and are bad for children’s health.</a:t>
            </a:r>
          </a:p>
          <a:p>
            <a:pPr>
              <a:lnSpc>
                <a:spcPts val="5039"/>
              </a:lnSpc>
            </a:pPr>
            <a:endParaRPr lang="en-US" sz="3599" dirty="0">
              <a:solidFill>
                <a:srgbClr val="000000"/>
              </a:solidFill>
              <a:latin typeface="Muli Bold"/>
            </a:endParaRPr>
          </a:p>
          <a:p>
            <a:pPr>
              <a:lnSpc>
                <a:spcPts val="5039"/>
              </a:lnSpc>
            </a:pPr>
            <a:r>
              <a:rPr lang="en-US" sz="3599" dirty="0">
                <a:solidFill>
                  <a:srgbClr val="000000"/>
                </a:solidFill>
                <a:latin typeface="Muli"/>
              </a:rPr>
              <a:t>Design an advertising poster. Think about the following:</a:t>
            </a:r>
          </a:p>
          <a:p>
            <a:pPr>
              <a:lnSpc>
                <a:spcPts val="5039"/>
              </a:lnSpc>
            </a:pPr>
            <a:endParaRPr lang="en-US" sz="3599" dirty="0">
              <a:solidFill>
                <a:srgbClr val="000000"/>
              </a:solidFill>
              <a:latin typeface="Muli"/>
            </a:endParaRPr>
          </a:p>
          <a:p>
            <a:pPr marL="777225" lvl="1" indent="-388613">
              <a:lnSpc>
                <a:spcPts val="4175"/>
              </a:lnSpc>
              <a:buFont typeface="Arial"/>
              <a:buChar char="•"/>
            </a:pPr>
            <a:r>
              <a:rPr lang="en-US" sz="3599" dirty="0">
                <a:solidFill>
                  <a:srgbClr val="000000"/>
                </a:solidFill>
                <a:latin typeface="Muli"/>
              </a:rPr>
              <a:t>The name of your sweets (make it appealing to children).</a:t>
            </a:r>
          </a:p>
          <a:p>
            <a:pPr>
              <a:lnSpc>
                <a:spcPts val="4175"/>
              </a:lnSpc>
            </a:pPr>
            <a:endParaRPr lang="en-US" sz="3599" dirty="0">
              <a:solidFill>
                <a:srgbClr val="000000"/>
              </a:solidFill>
              <a:latin typeface="Muli"/>
            </a:endParaRPr>
          </a:p>
          <a:p>
            <a:pPr marL="777225" lvl="1" indent="-388613">
              <a:lnSpc>
                <a:spcPts val="4175"/>
              </a:lnSpc>
              <a:buFont typeface="Arial"/>
              <a:buChar char="•"/>
            </a:pPr>
            <a:r>
              <a:rPr lang="en-US" sz="3599" dirty="0">
                <a:solidFill>
                  <a:srgbClr val="000000"/>
                </a:solidFill>
                <a:latin typeface="Muli"/>
              </a:rPr>
              <a:t>How your sweets look and taste (make them appealing).</a:t>
            </a:r>
          </a:p>
          <a:p>
            <a:pPr>
              <a:lnSpc>
                <a:spcPts val="4175"/>
              </a:lnSpc>
            </a:pPr>
            <a:endParaRPr lang="en-US" sz="3599" dirty="0">
              <a:solidFill>
                <a:srgbClr val="000000"/>
              </a:solidFill>
              <a:latin typeface="Muli"/>
            </a:endParaRPr>
          </a:p>
          <a:p>
            <a:pPr marL="777225" lvl="1" indent="-388613">
              <a:lnSpc>
                <a:spcPts val="4175"/>
              </a:lnSpc>
              <a:buFont typeface="Arial"/>
              <a:buChar char="•"/>
            </a:pPr>
            <a:r>
              <a:rPr lang="en-US" sz="3599" dirty="0">
                <a:solidFill>
                  <a:srgbClr val="000000"/>
                </a:solidFill>
                <a:latin typeface="Muli"/>
              </a:rPr>
              <a:t>The design of your poster (how will it encourage and manipulate children to buy your sweets).</a:t>
            </a:r>
          </a:p>
          <a:p>
            <a:pPr>
              <a:lnSpc>
                <a:spcPts val="4175"/>
              </a:lnSpc>
            </a:pPr>
            <a:endParaRPr lang="en-US" sz="3599" dirty="0">
              <a:solidFill>
                <a:srgbClr val="000000"/>
              </a:solidFill>
              <a:latin typeface="Muli"/>
            </a:endParaRPr>
          </a:p>
          <a:p>
            <a:pPr marL="777225" lvl="1" indent="-388613">
              <a:lnSpc>
                <a:spcPts val="4175"/>
              </a:lnSpc>
              <a:buFont typeface="Arial"/>
              <a:buChar char="•"/>
            </a:pPr>
            <a:r>
              <a:rPr lang="en-US" sz="3599" dirty="0">
                <a:solidFill>
                  <a:srgbClr val="000000"/>
                </a:solidFill>
                <a:latin typeface="Muli"/>
              </a:rPr>
              <a:t>What you are NOT going to share in your poster (what don’t you want children to know about your sweets).</a:t>
            </a:r>
          </a:p>
        </p:txBody>
      </p:sp>
      <p:sp>
        <p:nvSpPr>
          <p:cNvPr id="6" name="Freeform 6"/>
          <p:cNvSpPr/>
          <p:nvPr/>
        </p:nvSpPr>
        <p:spPr>
          <a:xfrm rot="-5400000">
            <a:off x="12275053" y="2134918"/>
            <a:ext cx="8505531" cy="5741234"/>
          </a:xfrm>
          <a:custGeom>
            <a:avLst/>
            <a:gdLst/>
            <a:ahLst/>
            <a:cxnLst/>
            <a:rect l="l" t="t" r="r" b="b"/>
            <a:pathLst>
              <a:path w="8505531" h="5741234">
                <a:moveTo>
                  <a:pt x="0" y="0"/>
                </a:moveTo>
                <a:lnTo>
                  <a:pt x="8505532" y="0"/>
                </a:lnTo>
                <a:lnTo>
                  <a:pt x="8505532" y="5741233"/>
                </a:lnTo>
                <a:lnTo>
                  <a:pt x="0" y="5741233"/>
                </a:lnTo>
                <a:lnTo>
                  <a:pt x="0" y="0"/>
                </a:lnTo>
                <a:close/>
              </a:path>
            </a:pathLst>
          </a:custGeom>
          <a:blipFill>
            <a:blip r:embed="rId6" cstate="email">
              <a:extLst>
                <a:ext uri="{28A0092B-C50C-407E-A947-70E740481C1C}">
                  <a14:useLocalDpi xmlns:a14="http://schemas.microsoft.com/office/drawing/2010/main"/>
                </a:ext>
              </a:extLst>
            </a:blip>
            <a:stretch>
              <a:fillRect/>
            </a:stretch>
          </a:blipFill>
        </p:spPr>
      </p:sp>
      <p:sp>
        <p:nvSpPr>
          <p:cNvPr id="7" name="TextBox 7"/>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Vaping (ages 9-10)/ Slide 16</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040743" y="9773521"/>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grpSp>
        <p:nvGrpSpPr>
          <p:cNvPr id="5" name="Group 5"/>
          <p:cNvGrpSpPr/>
          <p:nvPr/>
        </p:nvGrpSpPr>
        <p:grpSpPr>
          <a:xfrm>
            <a:off x="478014" y="390187"/>
            <a:ext cx="5246760" cy="1277025"/>
            <a:chOff x="0" y="0"/>
            <a:chExt cx="1669727" cy="406400"/>
          </a:xfrm>
        </p:grpSpPr>
        <p:sp>
          <p:nvSpPr>
            <p:cNvPr id="6" name="Freeform 6"/>
            <p:cNvSpPr/>
            <p:nvPr/>
          </p:nvSpPr>
          <p:spPr>
            <a:xfrm>
              <a:off x="0" y="0"/>
              <a:ext cx="1669727" cy="406400"/>
            </a:xfrm>
            <a:custGeom>
              <a:avLst/>
              <a:gdLst/>
              <a:ahLst/>
              <a:cxnLst/>
              <a:rect l="l" t="t" r="r" b="b"/>
              <a:pathLst>
                <a:path w="1669727" h="406400">
                  <a:moveTo>
                    <a:pt x="1466527" y="0"/>
                  </a:moveTo>
                  <a:lnTo>
                    <a:pt x="0" y="0"/>
                  </a:lnTo>
                  <a:lnTo>
                    <a:pt x="0" y="406400"/>
                  </a:lnTo>
                  <a:lnTo>
                    <a:pt x="1466527" y="406400"/>
                  </a:lnTo>
                  <a:lnTo>
                    <a:pt x="1669727" y="203200"/>
                  </a:lnTo>
                  <a:lnTo>
                    <a:pt x="1466527" y="0"/>
                  </a:lnTo>
                  <a:close/>
                </a:path>
              </a:pathLst>
            </a:custGeom>
            <a:gradFill rotWithShape="1">
              <a:gsLst>
                <a:gs pos="0">
                  <a:srgbClr val="000000">
                    <a:alpha val="55000"/>
                  </a:srgbClr>
                </a:gs>
                <a:gs pos="100000">
                  <a:srgbClr val="C89116">
                    <a:alpha val="55000"/>
                  </a:srgbClr>
                </a:gs>
              </a:gsLst>
              <a:lin ang="0"/>
            </a:gradFill>
            <a:ln w="76200" cap="sq">
              <a:solidFill>
                <a:srgbClr val="8C756A">
                  <a:alpha val="54902"/>
                </a:srgbClr>
              </a:solidFill>
              <a:prstDash val="solid"/>
              <a:miter/>
            </a:ln>
          </p:spPr>
        </p:sp>
        <p:sp>
          <p:nvSpPr>
            <p:cNvPr id="7" name="TextBox 7"/>
            <p:cNvSpPr txBox="1"/>
            <p:nvPr/>
          </p:nvSpPr>
          <p:spPr>
            <a:xfrm>
              <a:off x="0" y="-19050"/>
              <a:ext cx="1555427" cy="425450"/>
            </a:xfrm>
            <a:prstGeom prst="rect">
              <a:avLst/>
            </a:prstGeom>
          </p:spPr>
          <p:txBody>
            <a:bodyPr lIns="57207" tIns="57207" rIns="57207" bIns="57207" rtlCol="0" anchor="ctr"/>
            <a:lstStyle/>
            <a:p>
              <a:pPr algn="ctr">
                <a:lnSpc>
                  <a:spcPts val="954"/>
                </a:lnSpc>
              </a:pPr>
              <a:endParaRPr dirty="0"/>
            </a:p>
          </p:txBody>
        </p:sp>
      </p:grpSp>
      <p:sp>
        <p:nvSpPr>
          <p:cNvPr id="8" name="Freeform 8"/>
          <p:cNvSpPr/>
          <p:nvPr/>
        </p:nvSpPr>
        <p:spPr>
          <a:xfrm>
            <a:off x="2050196" y="9407210"/>
            <a:ext cx="78294" cy="78294"/>
          </a:xfrm>
          <a:custGeom>
            <a:avLst/>
            <a:gdLst/>
            <a:ahLst/>
            <a:cxnLst/>
            <a:rect l="l" t="t" r="r" b="b"/>
            <a:pathLst>
              <a:path w="78294" h="78294">
                <a:moveTo>
                  <a:pt x="0" y="0"/>
                </a:moveTo>
                <a:lnTo>
                  <a:pt x="78293" y="0"/>
                </a:lnTo>
                <a:lnTo>
                  <a:pt x="78293" y="78294"/>
                </a:lnTo>
                <a:lnTo>
                  <a:pt x="0" y="78294"/>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grpSp>
        <p:nvGrpSpPr>
          <p:cNvPr id="9" name="Group 9"/>
          <p:cNvGrpSpPr/>
          <p:nvPr/>
        </p:nvGrpSpPr>
        <p:grpSpPr>
          <a:xfrm>
            <a:off x="462090" y="2212678"/>
            <a:ext cx="3254505" cy="6901350"/>
            <a:chOff x="0" y="0"/>
            <a:chExt cx="4339340" cy="9201800"/>
          </a:xfrm>
        </p:grpSpPr>
        <p:grpSp>
          <p:nvGrpSpPr>
            <p:cNvPr id="10" name="Group 10"/>
            <p:cNvGrpSpPr/>
            <p:nvPr/>
          </p:nvGrpSpPr>
          <p:grpSpPr>
            <a:xfrm>
              <a:off x="0" y="0"/>
              <a:ext cx="4339340" cy="1207876"/>
              <a:chOff x="0" y="0"/>
              <a:chExt cx="829440" cy="230879"/>
            </a:xfrm>
          </p:grpSpPr>
          <p:sp>
            <p:nvSpPr>
              <p:cNvPr id="11" name="Freeform 11"/>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0000">
                        <a:alpha val="100000"/>
                      </a:srgbClr>
                    </a:gs>
                    <a:gs pos="100000">
                      <a:srgbClr val="C89116">
                        <a:alpha val="100000"/>
                      </a:srgbClr>
                    </a:gs>
                  </a:gsLst>
                  <a:lin ang="0"/>
                </a:gradFill>
                <a:prstDash val="solid"/>
                <a:miter/>
              </a:ln>
            </p:spPr>
          </p:sp>
          <p:sp>
            <p:nvSpPr>
              <p:cNvPr id="12" name="TextBox 12"/>
              <p:cNvSpPr txBox="1"/>
              <p:nvPr/>
            </p:nvSpPr>
            <p:spPr>
              <a:xfrm>
                <a:off x="0" y="0"/>
                <a:ext cx="829440" cy="230879"/>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nicotine</a:t>
                </a:r>
              </a:p>
            </p:txBody>
          </p:sp>
        </p:grpSp>
        <p:grpSp>
          <p:nvGrpSpPr>
            <p:cNvPr id="13" name="Group 13"/>
            <p:cNvGrpSpPr/>
            <p:nvPr/>
          </p:nvGrpSpPr>
          <p:grpSpPr>
            <a:xfrm>
              <a:off x="0" y="1556696"/>
              <a:ext cx="4339340" cy="1249965"/>
              <a:chOff x="0" y="-8045"/>
              <a:chExt cx="829440" cy="238924"/>
            </a:xfrm>
          </p:grpSpPr>
          <p:sp>
            <p:nvSpPr>
              <p:cNvPr id="14" name="Freeform 14"/>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0000">
                        <a:alpha val="100000"/>
                      </a:srgbClr>
                    </a:gs>
                    <a:gs pos="100000">
                      <a:srgbClr val="C89116">
                        <a:alpha val="100000"/>
                      </a:srgbClr>
                    </a:gs>
                  </a:gsLst>
                  <a:lin ang="0"/>
                </a:gradFill>
                <a:prstDash val="solid"/>
                <a:miter/>
              </a:ln>
            </p:spPr>
          </p:sp>
          <p:sp>
            <p:nvSpPr>
              <p:cNvPr id="15" name="TextBox 15"/>
              <p:cNvSpPr txBox="1"/>
              <p:nvPr/>
            </p:nvSpPr>
            <p:spPr>
              <a:xfrm>
                <a:off x="0" y="-8045"/>
                <a:ext cx="829440" cy="23892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substances</a:t>
                </a:r>
              </a:p>
            </p:txBody>
          </p:sp>
        </p:grpSp>
        <p:grpSp>
          <p:nvGrpSpPr>
            <p:cNvPr id="16" name="Group 16"/>
            <p:cNvGrpSpPr/>
            <p:nvPr/>
          </p:nvGrpSpPr>
          <p:grpSpPr>
            <a:xfrm>
              <a:off x="0" y="3197570"/>
              <a:ext cx="4339340" cy="1207876"/>
              <a:chOff x="0" y="0"/>
              <a:chExt cx="829440" cy="230879"/>
            </a:xfrm>
          </p:grpSpPr>
          <p:sp>
            <p:nvSpPr>
              <p:cNvPr id="17" name="Freeform 17"/>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0000">
                        <a:alpha val="100000"/>
                      </a:srgbClr>
                    </a:gs>
                    <a:gs pos="100000">
                      <a:srgbClr val="C89116">
                        <a:alpha val="100000"/>
                      </a:srgbClr>
                    </a:gs>
                  </a:gsLst>
                  <a:lin ang="0"/>
                </a:gradFill>
                <a:prstDash val="solid"/>
                <a:miter/>
              </a:ln>
            </p:spPr>
          </p:sp>
          <p:sp>
            <p:nvSpPr>
              <p:cNvPr id="18" name="TextBox 18"/>
              <p:cNvSpPr txBox="1"/>
              <p:nvPr/>
            </p:nvSpPr>
            <p:spPr>
              <a:xfrm>
                <a:off x="0" y="5398"/>
                <a:ext cx="829440" cy="225481"/>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risky</a:t>
                </a:r>
              </a:p>
            </p:txBody>
          </p:sp>
        </p:grpSp>
        <p:grpSp>
          <p:nvGrpSpPr>
            <p:cNvPr id="19" name="Group 19"/>
            <p:cNvGrpSpPr/>
            <p:nvPr/>
          </p:nvGrpSpPr>
          <p:grpSpPr>
            <a:xfrm>
              <a:off x="0" y="4754266"/>
              <a:ext cx="4339340" cy="1249965"/>
              <a:chOff x="0" y="-8045"/>
              <a:chExt cx="829440" cy="238924"/>
            </a:xfrm>
          </p:grpSpPr>
          <p:sp>
            <p:nvSpPr>
              <p:cNvPr id="20" name="Freeform 20"/>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0000">
                        <a:alpha val="100000"/>
                      </a:srgbClr>
                    </a:gs>
                    <a:gs pos="100000">
                      <a:srgbClr val="C89116">
                        <a:alpha val="100000"/>
                      </a:srgbClr>
                    </a:gs>
                  </a:gsLst>
                  <a:lin ang="0"/>
                </a:gradFill>
                <a:prstDash val="solid"/>
                <a:miter/>
              </a:ln>
            </p:spPr>
          </p:sp>
          <p:sp>
            <p:nvSpPr>
              <p:cNvPr id="21" name="TextBox 21"/>
              <p:cNvSpPr txBox="1"/>
              <p:nvPr/>
            </p:nvSpPr>
            <p:spPr>
              <a:xfrm>
                <a:off x="0" y="-8045"/>
                <a:ext cx="829440" cy="23892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age-limit</a:t>
                </a:r>
              </a:p>
            </p:txBody>
          </p:sp>
        </p:grpSp>
        <p:grpSp>
          <p:nvGrpSpPr>
            <p:cNvPr id="22" name="Group 22"/>
            <p:cNvGrpSpPr/>
            <p:nvPr/>
          </p:nvGrpSpPr>
          <p:grpSpPr>
            <a:xfrm>
              <a:off x="0" y="6353051"/>
              <a:ext cx="4339340" cy="1249965"/>
              <a:chOff x="0" y="-8045"/>
              <a:chExt cx="829440" cy="238924"/>
            </a:xfrm>
          </p:grpSpPr>
          <p:sp>
            <p:nvSpPr>
              <p:cNvPr id="23" name="Freeform 23"/>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0000">
                        <a:alpha val="100000"/>
                      </a:srgbClr>
                    </a:gs>
                    <a:gs pos="100000">
                      <a:srgbClr val="C89116">
                        <a:alpha val="100000"/>
                      </a:srgbClr>
                    </a:gs>
                  </a:gsLst>
                  <a:lin ang="0"/>
                </a:gradFill>
                <a:prstDash val="solid"/>
                <a:miter/>
              </a:ln>
            </p:spPr>
          </p:sp>
          <p:sp>
            <p:nvSpPr>
              <p:cNvPr id="24" name="TextBox 24"/>
              <p:cNvSpPr txBox="1"/>
              <p:nvPr/>
            </p:nvSpPr>
            <p:spPr>
              <a:xfrm>
                <a:off x="0" y="-8045"/>
                <a:ext cx="829440" cy="23892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body</a:t>
                </a:r>
              </a:p>
            </p:txBody>
          </p:sp>
        </p:grpSp>
        <p:grpSp>
          <p:nvGrpSpPr>
            <p:cNvPr id="25" name="Group 25"/>
            <p:cNvGrpSpPr/>
            <p:nvPr/>
          </p:nvGrpSpPr>
          <p:grpSpPr>
            <a:xfrm>
              <a:off x="0" y="7971878"/>
              <a:ext cx="4339340" cy="1229922"/>
              <a:chOff x="0" y="-4214"/>
              <a:chExt cx="829440" cy="235093"/>
            </a:xfrm>
          </p:grpSpPr>
          <p:sp>
            <p:nvSpPr>
              <p:cNvPr id="26" name="Freeform 26"/>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0000">
                        <a:alpha val="100000"/>
                      </a:srgbClr>
                    </a:gs>
                    <a:gs pos="100000">
                      <a:srgbClr val="C89116">
                        <a:alpha val="100000"/>
                      </a:srgbClr>
                    </a:gs>
                  </a:gsLst>
                  <a:lin ang="0"/>
                </a:gradFill>
                <a:prstDash val="solid"/>
                <a:miter/>
              </a:ln>
            </p:spPr>
          </p:sp>
          <p:sp>
            <p:nvSpPr>
              <p:cNvPr id="27" name="TextBox 27"/>
              <p:cNvSpPr txBox="1"/>
              <p:nvPr/>
            </p:nvSpPr>
            <p:spPr>
              <a:xfrm>
                <a:off x="0" y="-4214"/>
                <a:ext cx="829440" cy="235092"/>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banned</a:t>
                </a:r>
              </a:p>
            </p:txBody>
          </p:sp>
        </p:grpSp>
      </p:grpSp>
      <p:grpSp>
        <p:nvGrpSpPr>
          <p:cNvPr id="28" name="Group 28"/>
          <p:cNvGrpSpPr/>
          <p:nvPr/>
        </p:nvGrpSpPr>
        <p:grpSpPr>
          <a:xfrm>
            <a:off x="4011624" y="2212678"/>
            <a:ext cx="3254505" cy="6901350"/>
            <a:chOff x="0" y="0"/>
            <a:chExt cx="4339340" cy="9201800"/>
          </a:xfrm>
        </p:grpSpPr>
        <p:grpSp>
          <p:nvGrpSpPr>
            <p:cNvPr id="29" name="Group 29"/>
            <p:cNvGrpSpPr/>
            <p:nvPr/>
          </p:nvGrpSpPr>
          <p:grpSpPr>
            <a:xfrm>
              <a:off x="0" y="0"/>
              <a:ext cx="4339340" cy="1207876"/>
              <a:chOff x="0" y="0"/>
              <a:chExt cx="829440" cy="230879"/>
            </a:xfrm>
          </p:grpSpPr>
          <p:sp>
            <p:nvSpPr>
              <p:cNvPr id="30" name="Freeform 30"/>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0000">
                        <a:alpha val="100000"/>
                      </a:srgbClr>
                    </a:gs>
                    <a:gs pos="100000">
                      <a:srgbClr val="C89116">
                        <a:alpha val="100000"/>
                      </a:srgbClr>
                    </a:gs>
                  </a:gsLst>
                  <a:lin ang="0"/>
                </a:gradFill>
                <a:prstDash val="solid"/>
                <a:miter/>
              </a:ln>
            </p:spPr>
          </p:sp>
          <p:sp>
            <p:nvSpPr>
              <p:cNvPr id="31" name="TextBox 31"/>
              <p:cNvSpPr txBox="1"/>
              <p:nvPr/>
            </p:nvSpPr>
            <p:spPr>
              <a:xfrm>
                <a:off x="0" y="0"/>
                <a:ext cx="829440" cy="230879"/>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drug</a:t>
                </a:r>
              </a:p>
            </p:txBody>
          </p:sp>
        </p:grpSp>
        <p:grpSp>
          <p:nvGrpSpPr>
            <p:cNvPr id="32" name="Group 32"/>
            <p:cNvGrpSpPr/>
            <p:nvPr/>
          </p:nvGrpSpPr>
          <p:grpSpPr>
            <a:xfrm>
              <a:off x="0" y="1556696"/>
              <a:ext cx="4339340" cy="1249965"/>
              <a:chOff x="0" y="-8045"/>
              <a:chExt cx="829440" cy="238924"/>
            </a:xfrm>
          </p:grpSpPr>
          <p:sp>
            <p:nvSpPr>
              <p:cNvPr id="33" name="Freeform 33"/>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0000">
                        <a:alpha val="100000"/>
                      </a:srgbClr>
                    </a:gs>
                    <a:gs pos="100000">
                      <a:srgbClr val="C89116">
                        <a:alpha val="100000"/>
                      </a:srgbClr>
                    </a:gs>
                  </a:gsLst>
                  <a:lin ang="0"/>
                </a:gradFill>
                <a:prstDash val="solid"/>
                <a:miter/>
              </a:ln>
            </p:spPr>
          </p:sp>
          <p:sp>
            <p:nvSpPr>
              <p:cNvPr id="34" name="TextBox 34"/>
              <p:cNvSpPr txBox="1"/>
              <p:nvPr/>
            </p:nvSpPr>
            <p:spPr>
              <a:xfrm>
                <a:off x="0" y="-8045"/>
                <a:ext cx="829440" cy="23892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addicted</a:t>
                </a:r>
              </a:p>
            </p:txBody>
          </p:sp>
        </p:grpSp>
        <p:grpSp>
          <p:nvGrpSpPr>
            <p:cNvPr id="35" name="Group 35"/>
            <p:cNvGrpSpPr/>
            <p:nvPr/>
          </p:nvGrpSpPr>
          <p:grpSpPr>
            <a:xfrm>
              <a:off x="0" y="3155481"/>
              <a:ext cx="4339340" cy="1249965"/>
              <a:chOff x="0" y="-8045"/>
              <a:chExt cx="829440" cy="238924"/>
            </a:xfrm>
          </p:grpSpPr>
          <p:sp>
            <p:nvSpPr>
              <p:cNvPr id="36" name="Freeform 36"/>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0000">
                        <a:alpha val="100000"/>
                      </a:srgbClr>
                    </a:gs>
                    <a:gs pos="100000">
                      <a:srgbClr val="C89116">
                        <a:alpha val="100000"/>
                      </a:srgbClr>
                    </a:gs>
                  </a:gsLst>
                  <a:lin ang="0"/>
                </a:gradFill>
                <a:prstDash val="solid"/>
                <a:miter/>
              </a:ln>
            </p:spPr>
          </p:sp>
          <p:sp>
            <p:nvSpPr>
              <p:cNvPr id="37" name="TextBox 37"/>
              <p:cNvSpPr txBox="1"/>
              <p:nvPr/>
            </p:nvSpPr>
            <p:spPr>
              <a:xfrm>
                <a:off x="0" y="-8045"/>
                <a:ext cx="829440" cy="23892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smoking</a:t>
                </a:r>
              </a:p>
            </p:txBody>
          </p:sp>
        </p:grpSp>
        <p:grpSp>
          <p:nvGrpSpPr>
            <p:cNvPr id="38" name="Group 38"/>
            <p:cNvGrpSpPr/>
            <p:nvPr/>
          </p:nvGrpSpPr>
          <p:grpSpPr>
            <a:xfrm>
              <a:off x="0" y="4754266"/>
              <a:ext cx="4339340" cy="1249965"/>
              <a:chOff x="0" y="-8045"/>
              <a:chExt cx="829440" cy="238924"/>
            </a:xfrm>
          </p:grpSpPr>
          <p:sp>
            <p:nvSpPr>
              <p:cNvPr id="39" name="Freeform 39"/>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0000">
                        <a:alpha val="100000"/>
                      </a:srgbClr>
                    </a:gs>
                    <a:gs pos="100000">
                      <a:srgbClr val="C89116">
                        <a:alpha val="100000"/>
                      </a:srgbClr>
                    </a:gs>
                  </a:gsLst>
                  <a:lin ang="0"/>
                </a:gradFill>
                <a:prstDash val="solid"/>
                <a:miter/>
              </a:ln>
            </p:spPr>
          </p:sp>
          <p:sp>
            <p:nvSpPr>
              <p:cNvPr id="40" name="TextBox 40"/>
              <p:cNvSpPr txBox="1"/>
              <p:nvPr/>
            </p:nvSpPr>
            <p:spPr>
              <a:xfrm>
                <a:off x="0" y="-8045"/>
                <a:ext cx="829440" cy="23892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harmful</a:t>
                </a:r>
              </a:p>
            </p:txBody>
          </p:sp>
        </p:grpSp>
        <p:grpSp>
          <p:nvGrpSpPr>
            <p:cNvPr id="41" name="Group 41"/>
            <p:cNvGrpSpPr/>
            <p:nvPr/>
          </p:nvGrpSpPr>
          <p:grpSpPr>
            <a:xfrm>
              <a:off x="0" y="6395140"/>
              <a:ext cx="4339340" cy="1207876"/>
              <a:chOff x="0" y="0"/>
              <a:chExt cx="829440" cy="230879"/>
            </a:xfrm>
          </p:grpSpPr>
          <p:sp>
            <p:nvSpPr>
              <p:cNvPr id="42" name="Freeform 42"/>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0000">
                        <a:alpha val="100000"/>
                      </a:srgbClr>
                    </a:gs>
                    <a:gs pos="100000">
                      <a:srgbClr val="C89116">
                        <a:alpha val="100000"/>
                      </a:srgbClr>
                    </a:gs>
                  </a:gsLst>
                  <a:lin ang="0"/>
                </a:gradFill>
                <a:prstDash val="solid"/>
                <a:miter/>
              </a:ln>
            </p:spPr>
          </p:sp>
          <p:sp>
            <p:nvSpPr>
              <p:cNvPr id="43" name="TextBox 43"/>
              <p:cNvSpPr txBox="1"/>
              <p:nvPr/>
            </p:nvSpPr>
            <p:spPr>
              <a:xfrm>
                <a:off x="0" y="0"/>
                <a:ext cx="829440" cy="230879"/>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lungs</a:t>
                </a:r>
              </a:p>
            </p:txBody>
          </p:sp>
        </p:grpSp>
        <p:grpSp>
          <p:nvGrpSpPr>
            <p:cNvPr id="44" name="Group 44"/>
            <p:cNvGrpSpPr/>
            <p:nvPr/>
          </p:nvGrpSpPr>
          <p:grpSpPr>
            <a:xfrm>
              <a:off x="0" y="7971878"/>
              <a:ext cx="4339340" cy="1229922"/>
              <a:chOff x="0" y="-4214"/>
              <a:chExt cx="829440" cy="235093"/>
            </a:xfrm>
          </p:grpSpPr>
          <p:sp>
            <p:nvSpPr>
              <p:cNvPr id="45" name="Freeform 45"/>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0000">
                        <a:alpha val="100000"/>
                      </a:srgbClr>
                    </a:gs>
                    <a:gs pos="100000">
                      <a:srgbClr val="C89116">
                        <a:alpha val="100000"/>
                      </a:srgbClr>
                    </a:gs>
                  </a:gsLst>
                  <a:lin ang="0"/>
                </a:gradFill>
                <a:prstDash val="solid"/>
                <a:miter/>
              </a:ln>
            </p:spPr>
          </p:sp>
          <p:sp>
            <p:nvSpPr>
              <p:cNvPr id="46" name="TextBox 46"/>
              <p:cNvSpPr txBox="1"/>
              <p:nvPr/>
            </p:nvSpPr>
            <p:spPr>
              <a:xfrm>
                <a:off x="0" y="-4214"/>
                <a:ext cx="829440" cy="235093"/>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quit</a:t>
                </a:r>
              </a:p>
            </p:txBody>
          </p:sp>
        </p:grpSp>
      </p:grpSp>
      <p:grpSp>
        <p:nvGrpSpPr>
          <p:cNvPr id="47" name="Group 47"/>
          <p:cNvGrpSpPr/>
          <p:nvPr/>
        </p:nvGrpSpPr>
        <p:grpSpPr>
          <a:xfrm>
            <a:off x="7561158" y="2181111"/>
            <a:ext cx="3254505" cy="6932917"/>
            <a:chOff x="0" y="-42089"/>
            <a:chExt cx="4339340" cy="9243889"/>
          </a:xfrm>
        </p:grpSpPr>
        <p:grpSp>
          <p:nvGrpSpPr>
            <p:cNvPr id="48" name="Group 48"/>
            <p:cNvGrpSpPr/>
            <p:nvPr/>
          </p:nvGrpSpPr>
          <p:grpSpPr>
            <a:xfrm>
              <a:off x="0" y="-42089"/>
              <a:ext cx="4339340" cy="1249965"/>
              <a:chOff x="0" y="-8045"/>
              <a:chExt cx="829440" cy="238924"/>
            </a:xfrm>
          </p:grpSpPr>
          <p:sp>
            <p:nvSpPr>
              <p:cNvPr id="49" name="Freeform 49"/>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0000">
                        <a:alpha val="100000"/>
                      </a:srgbClr>
                    </a:gs>
                    <a:gs pos="100000">
                      <a:srgbClr val="C89116">
                        <a:alpha val="100000"/>
                      </a:srgbClr>
                    </a:gs>
                  </a:gsLst>
                  <a:lin ang="0"/>
                </a:gradFill>
                <a:prstDash val="solid"/>
                <a:miter/>
              </a:ln>
            </p:spPr>
          </p:sp>
          <p:sp>
            <p:nvSpPr>
              <p:cNvPr id="50" name="TextBox 50"/>
              <p:cNvSpPr txBox="1"/>
              <p:nvPr/>
            </p:nvSpPr>
            <p:spPr>
              <a:xfrm>
                <a:off x="0" y="-8045"/>
                <a:ext cx="829440" cy="23892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choice</a:t>
                </a:r>
              </a:p>
            </p:txBody>
          </p:sp>
        </p:grpSp>
        <p:grpSp>
          <p:nvGrpSpPr>
            <p:cNvPr id="51" name="Group 51"/>
            <p:cNvGrpSpPr/>
            <p:nvPr/>
          </p:nvGrpSpPr>
          <p:grpSpPr>
            <a:xfrm>
              <a:off x="0" y="1556696"/>
              <a:ext cx="4339340" cy="1249965"/>
              <a:chOff x="0" y="-8045"/>
              <a:chExt cx="829440" cy="238924"/>
            </a:xfrm>
          </p:grpSpPr>
          <p:sp>
            <p:nvSpPr>
              <p:cNvPr id="52" name="Freeform 52"/>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0000">
                        <a:alpha val="100000"/>
                      </a:srgbClr>
                    </a:gs>
                    <a:gs pos="100000">
                      <a:srgbClr val="C89116">
                        <a:alpha val="100000"/>
                      </a:srgbClr>
                    </a:gs>
                  </a:gsLst>
                  <a:lin ang="0"/>
                </a:gradFill>
                <a:prstDash val="solid"/>
                <a:miter/>
              </a:ln>
            </p:spPr>
          </p:sp>
          <p:sp>
            <p:nvSpPr>
              <p:cNvPr id="53" name="TextBox 53"/>
              <p:cNvSpPr txBox="1"/>
              <p:nvPr/>
            </p:nvSpPr>
            <p:spPr>
              <a:xfrm>
                <a:off x="0" y="-8045"/>
                <a:ext cx="829440" cy="23892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law</a:t>
                </a:r>
              </a:p>
            </p:txBody>
          </p:sp>
        </p:grpSp>
        <p:grpSp>
          <p:nvGrpSpPr>
            <p:cNvPr id="54" name="Group 54"/>
            <p:cNvGrpSpPr/>
            <p:nvPr/>
          </p:nvGrpSpPr>
          <p:grpSpPr>
            <a:xfrm>
              <a:off x="0" y="3155481"/>
              <a:ext cx="4339340" cy="1249965"/>
              <a:chOff x="0" y="-8045"/>
              <a:chExt cx="829440" cy="238924"/>
            </a:xfrm>
          </p:grpSpPr>
          <p:sp>
            <p:nvSpPr>
              <p:cNvPr id="55" name="Freeform 55"/>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0000">
                        <a:alpha val="100000"/>
                      </a:srgbClr>
                    </a:gs>
                    <a:gs pos="100000">
                      <a:srgbClr val="C89116">
                        <a:alpha val="100000"/>
                      </a:srgbClr>
                    </a:gs>
                  </a:gsLst>
                  <a:lin ang="0"/>
                </a:gradFill>
                <a:prstDash val="solid"/>
                <a:miter/>
              </a:ln>
            </p:spPr>
          </p:sp>
          <p:sp>
            <p:nvSpPr>
              <p:cNvPr id="56" name="TextBox 56"/>
              <p:cNvSpPr txBox="1"/>
              <p:nvPr/>
            </p:nvSpPr>
            <p:spPr>
              <a:xfrm>
                <a:off x="0" y="-8045"/>
                <a:ext cx="829440" cy="23892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breathe</a:t>
                </a:r>
              </a:p>
            </p:txBody>
          </p:sp>
        </p:grpSp>
        <p:grpSp>
          <p:nvGrpSpPr>
            <p:cNvPr id="57" name="Group 57"/>
            <p:cNvGrpSpPr/>
            <p:nvPr/>
          </p:nvGrpSpPr>
          <p:grpSpPr>
            <a:xfrm>
              <a:off x="0" y="4754261"/>
              <a:ext cx="4339340" cy="1249970"/>
              <a:chOff x="0" y="-8046"/>
              <a:chExt cx="829440" cy="238925"/>
            </a:xfrm>
          </p:grpSpPr>
          <p:sp>
            <p:nvSpPr>
              <p:cNvPr id="58" name="Freeform 58"/>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0000">
                        <a:alpha val="100000"/>
                      </a:srgbClr>
                    </a:gs>
                    <a:gs pos="100000">
                      <a:srgbClr val="C89116">
                        <a:alpha val="100000"/>
                      </a:srgbClr>
                    </a:gs>
                  </a:gsLst>
                  <a:lin ang="0"/>
                </a:gradFill>
                <a:prstDash val="solid"/>
                <a:miter/>
              </a:ln>
            </p:spPr>
          </p:sp>
          <p:sp>
            <p:nvSpPr>
              <p:cNvPr id="59" name="TextBox 59"/>
              <p:cNvSpPr txBox="1"/>
              <p:nvPr/>
            </p:nvSpPr>
            <p:spPr>
              <a:xfrm>
                <a:off x="0" y="-8046"/>
                <a:ext cx="829440" cy="23892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advertising</a:t>
                </a:r>
              </a:p>
            </p:txBody>
          </p:sp>
        </p:grpSp>
        <p:grpSp>
          <p:nvGrpSpPr>
            <p:cNvPr id="60" name="Group 60"/>
            <p:cNvGrpSpPr/>
            <p:nvPr/>
          </p:nvGrpSpPr>
          <p:grpSpPr>
            <a:xfrm>
              <a:off x="0" y="6353041"/>
              <a:ext cx="4339340" cy="1249975"/>
              <a:chOff x="0" y="-8047"/>
              <a:chExt cx="829440" cy="238926"/>
            </a:xfrm>
          </p:grpSpPr>
          <p:sp>
            <p:nvSpPr>
              <p:cNvPr id="61" name="Freeform 61"/>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0000">
                        <a:alpha val="100000"/>
                      </a:srgbClr>
                    </a:gs>
                    <a:gs pos="100000">
                      <a:srgbClr val="C89116">
                        <a:alpha val="100000"/>
                      </a:srgbClr>
                    </a:gs>
                  </a:gsLst>
                  <a:lin ang="0"/>
                </a:gradFill>
                <a:prstDash val="solid"/>
                <a:miter/>
              </a:ln>
            </p:spPr>
          </p:sp>
          <p:sp>
            <p:nvSpPr>
              <p:cNvPr id="62" name="TextBox 62"/>
              <p:cNvSpPr txBox="1"/>
              <p:nvPr/>
            </p:nvSpPr>
            <p:spPr>
              <a:xfrm>
                <a:off x="0" y="-8047"/>
                <a:ext cx="829440" cy="238926"/>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unknown</a:t>
                </a:r>
              </a:p>
            </p:txBody>
          </p:sp>
        </p:grpSp>
        <p:grpSp>
          <p:nvGrpSpPr>
            <p:cNvPr id="63" name="Group 63"/>
            <p:cNvGrpSpPr/>
            <p:nvPr/>
          </p:nvGrpSpPr>
          <p:grpSpPr>
            <a:xfrm>
              <a:off x="0" y="7993924"/>
              <a:ext cx="4339340" cy="1207876"/>
              <a:chOff x="0" y="0"/>
              <a:chExt cx="829440" cy="230879"/>
            </a:xfrm>
          </p:grpSpPr>
          <p:sp>
            <p:nvSpPr>
              <p:cNvPr id="64" name="Freeform 64"/>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0000">
                        <a:alpha val="100000"/>
                      </a:srgbClr>
                    </a:gs>
                    <a:gs pos="100000">
                      <a:srgbClr val="C89116">
                        <a:alpha val="100000"/>
                      </a:srgbClr>
                    </a:gs>
                  </a:gsLst>
                  <a:lin ang="0"/>
                </a:gradFill>
                <a:prstDash val="solid"/>
                <a:miter/>
              </a:ln>
            </p:spPr>
          </p:sp>
          <p:sp>
            <p:nvSpPr>
              <p:cNvPr id="65" name="TextBox 65"/>
              <p:cNvSpPr txBox="1"/>
              <p:nvPr/>
            </p:nvSpPr>
            <p:spPr>
              <a:xfrm>
                <a:off x="0" y="0"/>
                <a:ext cx="829440" cy="230879"/>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cigarettes</a:t>
                </a:r>
              </a:p>
            </p:txBody>
          </p:sp>
        </p:grpSp>
      </p:grpSp>
      <p:grpSp>
        <p:nvGrpSpPr>
          <p:cNvPr id="66" name="Group 66"/>
          <p:cNvGrpSpPr/>
          <p:nvPr/>
        </p:nvGrpSpPr>
        <p:grpSpPr>
          <a:xfrm>
            <a:off x="11110692" y="2181107"/>
            <a:ext cx="3254505" cy="6932921"/>
            <a:chOff x="0" y="-42094"/>
            <a:chExt cx="4339340" cy="9243894"/>
          </a:xfrm>
        </p:grpSpPr>
        <p:grpSp>
          <p:nvGrpSpPr>
            <p:cNvPr id="67" name="Group 67"/>
            <p:cNvGrpSpPr/>
            <p:nvPr/>
          </p:nvGrpSpPr>
          <p:grpSpPr>
            <a:xfrm>
              <a:off x="0" y="-42094"/>
              <a:ext cx="4339340" cy="1249970"/>
              <a:chOff x="0" y="-8046"/>
              <a:chExt cx="829440" cy="238925"/>
            </a:xfrm>
          </p:grpSpPr>
          <p:sp>
            <p:nvSpPr>
              <p:cNvPr id="68" name="Freeform 68"/>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0000">
                        <a:alpha val="100000"/>
                      </a:srgbClr>
                    </a:gs>
                    <a:gs pos="100000">
                      <a:srgbClr val="C89116">
                        <a:alpha val="100000"/>
                      </a:srgbClr>
                    </a:gs>
                  </a:gsLst>
                  <a:lin ang="0"/>
                </a:gradFill>
                <a:prstDash val="solid"/>
                <a:miter/>
              </a:ln>
            </p:spPr>
          </p:sp>
          <p:sp>
            <p:nvSpPr>
              <p:cNvPr id="69" name="TextBox 69"/>
              <p:cNvSpPr txBox="1"/>
              <p:nvPr/>
            </p:nvSpPr>
            <p:spPr>
              <a:xfrm>
                <a:off x="0" y="-8046"/>
                <a:ext cx="829440" cy="23892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healthy</a:t>
                </a:r>
              </a:p>
            </p:txBody>
          </p:sp>
        </p:grpSp>
        <p:grpSp>
          <p:nvGrpSpPr>
            <p:cNvPr id="70" name="Group 70"/>
            <p:cNvGrpSpPr/>
            <p:nvPr/>
          </p:nvGrpSpPr>
          <p:grpSpPr>
            <a:xfrm>
              <a:off x="0" y="1556691"/>
              <a:ext cx="4339340" cy="1249970"/>
              <a:chOff x="0" y="-8046"/>
              <a:chExt cx="829440" cy="238925"/>
            </a:xfrm>
          </p:grpSpPr>
          <p:sp>
            <p:nvSpPr>
              <p:cNvPr id="71" name="Freeform 71"/>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0000">
                        <a:alpha val="100000"/>
                      </a:srgbClr>
                    </a:gs>
                    <a:gs pos="100000">
                      <a:srgbClr val="C89116">
                        <a:alpha val="100000"/>
                      </a:srgbClr>
                    </a:gs>
                  </a:gsLst>
                  <a:lin ang="0"/>
                </a:gradFill>
                <a:prstDash val="solid"/>
                <a:miter/>
              </a:ln>
            </p:spPr>
          </p:sp>
          <p:sp>
            <p:nvSpPr>
              <p:cNvPr id="72" name="TextBox 72"/>
              <p:cNvSpPr txBox="1"/>
              <p:nvPr/>
            </p:nvSpPr>
            <p:spPr>
              <a:xfrm>
                <a:off x="0" y="-8046"/>
                <a:ext cx="829440" cy="238925"/>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science</a:t>
                </a:r>
              </a:p>
            </p:txBody>
          </p:sp>
        </p:grpSp>
        <p:grpSp>
          <p:nvGrpSpPr>
            <p:cNvPr id="73" name="Group 73"/>
            <p:cNvGrpSpPr/>
            <p:nvPr/>
          </p:nvGrpSpPr>
          <p:grpSpPr>
            <a:xfrm>
              <a:off x="0" y="3155476"/>
              <a:ext cx="4339340" cy="1249970"/>
              <a:chOff x="0" y="-8046"/>
              <a:chExt cx="829440" cy="238925"/>
            </a:xfrm>
          </p:grpSpPr>
          <p:sp>
            <p:nvSpPr>
              <p:cNvPr id="74" name="Freeform 74"/>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0000">
                        <a:alpha val="100000"/>
                      </a:srgbClr>
                    </a:gs>
                    <a:gs pos="100000">
                      <a:srgbClr val="C89116">
                        <a:alpha val="100000"/>
                      </a:srgbClr>
                    </a:gs>
                  </a:gsLst>
                  <a:lin ang="0"/>
                </a:gradFill>
                <a:prstDash val="solid"/>
                <a:miter/>
              </a:ln>
            </p:spPr>
          </p:sp>
          <p:sp>
            <p:nvSpPr>
              <p:cNvPr id="75" name="TextBox 75"/>
              <p:cNvSpPr txBox="1"/>
              <p:nvPr/>
            </p:nvSpPr>
            <p:spPr>
              <a:xfrm>
                <a:off x="0" y="-8046"/>
                <a:ext cx="829440" cy="238925"/>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fumes</a:t>
                </a:r>
              </a:p>
            </p:txBody>
          </p:sp>
        </p:grpSp>
        <p:grpSp>
          <p:nvGrpSpPr>
            <p:cNvPr id="76" name="Group 76"/>
            <p:cNvGrpSpPr/>
            <p:nvPr/>
          </p:nvGrpSpPr>
          <p:grpSpPr>
            <a:xfrm>
              <a:off x="0" y="4754256"/>
              <a:ext cx="4339340" cy="1249975"/>
              <a:chOff x="0" y="-8047"/>
              <a:chExt cx="829440" cy="238926"/>
            </a:xfrm>
          </p:grpSpPr>
          <p:sp>
            <p:nvSpPr>
              <p:cNvPr id="77" name="Freeform 77"/>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0000">
                        <a:alpha val="100000"/>
                      </a:srgbClr>
                    </a:gs>
                    <a:gs pos="100000">
                      <a:srgbClr val="C89116">
                        <a:alpha val="100000"/>
                      </a:srgbClr>
                    </a:gs>
                  </a:gsLst>
                  <a:lin ang="0"/>
                </a:gradFill>
                <a:prstDash val="solid"/>
                <a:miter/>
              </a:ln>
            </p:spPr>
          </p:sp>
          <p:sp>
            <p:nvSpPr>
              <p:cNvPr id="78" name="TextBox 78"/>
              <p:cNvSpPr txBox="1"/>
              <p:nvPr/>
            </p:nvSpPr>
            <p:spPr>
              <a:xfrm>
                <a:off x="0" y="-8047"/>
                <a:ext cx="829440" cy="238925"/>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marketing</a:t>
                </a:r>
              </a:p>
            </p:txBody>
          </p:sp>
        </p:grpSp>
        <p:grpSp>
          <p:nvGrpSpPr>
            <p:cNvPr id="79" name="Group 79"/>
            <p:cNvGrpSpPr/>
            <p:nvPr/>
          </p:nvGrpSpPr>
          <p:grpSpPr>
            <a:xfrm>
              <a:off x="0" y="6381914"/>
              <a:ext cx="4339340" cy="1221102"/>
              <a:chOff x="0" y="-2528"/>
              <a:chExt cx="829440" cy="233407"/>
            </a:xfrm>
          </p:grpSpPr>
          <p:sp>
            <p:nvSpPr>
              <p:cNvPr id="80" name="Freeform 80"/>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0000">
                        <a:alpha val="100000"/>
                      </a:srgbClr>
                    </a:gs>
                    <a:gs pos="100000">
                      <a:srgbClr val="C89116">
                        <a:alpha val="100000"/>
                      </a:srgbClr>
                    </a:gs>
                  </a:gsLst>
                  <a:lin ang="0"/>
                </a:gradFill>
                <a:prstDash val="solid"/>
                <a:miter/>
              </a:ln>
            </p:spPr>
          </p:sp>
          <p:sp>
            <p:nvSpPr>
              <p:cNvPr id="81" name="TextBox 81"/>
              <p:cNvSpPr txBox="1"/>
              <p:nvPr/>
            </p:nvSpPr>
            <p:spPr>
              <a:xfrm>
                <a:off x="0" y="-2528"/>
                <a:ext cx="829440" cy="233407"/>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illegal</a:t>
                </a:r>
              </a:p>
            </p:txBody>
          </p:sp>
        </p:grpSp>
        <p:grpSp>
          <p:nvGrpSpPr>
            <p:cNvPr id="82" name="Group 82"/>
            <p:cNvGrpSpPr/>
            <p:nvPr/>
          </p:nvGrpSpPr>
          <p:grpSpPr>
            <a:xfrm>
              <a:off x="0" y="7993924"/>
              <a:ext cx="4339340" cy="1207876"/>
              <a:chOff x="0" y="0"/>
              <a:chExt cx="829440" cy="230879"/>
            </a:xfrm>
          </p:grpSpPr>
          <p:sp>
            <p:nvSpPr>
              <p:cNvPr id="83" name="Freeform 83"/>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0000">
                        <a:alpha val="100000"/>
                      </a:srgbClr>
                    </a:gs>
                    <a:gs pos="100000">
                      <a:srgbClr val="C89116">
                        <a:alpha val="100000"/>
                      </a:srgbClr>
                    </a:gs>
                  </a:gsLst>
                  <a:lin ang="0"/>
                </a:gradFill>
                <a:prstDash val="solid"/>
                <a:miter/>
              </a:ln>
            </p:spPr>
          </p:sp>
          <p:sp>
            <p:nvSpPr>
              <p:cNvPr id="84" name="TextBox 84"/>
              <p:cNvSpPr txBox="1"/>
              <p:nvPr/>
            </p:nvSpPr>
            <p:spPr>
              <a:xfrm>
                <a:off x="0" y="0"/>
                <a:ext cx="829440" cy="230879"/>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attractive</a:t>
                </a:r>
              </a:p>
            </p:txBody>
          </p:sp>
        </p:grpSp>
      </p:grpSp>
      <p:grpSp>
        <p:nvGrpSpPr>
          <p:cNvPr id="85" name="Group 85"/>
          <p:cNvGrpSpPr/>
          <p:nvPr/>
        </p:nvGrpSpPr>
        <p:grpSpPr>
          <a:xfrm>
            <a:off x="14660226" y="2165133"/>
            <a:ext cx="3254505" cy="6932363"/>
            <a:chOff x="0" y="-85438"/>
            <a:chExt cx="4339340" cy="9243152"/>
          </a:xfrm>
        </p:grpSpPr>
        <p:grpSp>
          <p:nvGrpSpPr>
            <p:cNvPr id="86" name="Group 86"/>
            <p:cNvGrpSpPr/>
            <p:nvPr/>
          </p:nvGrpSpPr>
          <p:grpSpPr>
            <a:xfrm>
              <a:off x="0" y="-85438"/>
              <a:ext cx="4339340" cy="1293314"/>
              <a:chOff x="0" y="-16331"/>
              <a:chExt cx="829440" cy="247210"/>
            </a:xfrm>
          </p:grpSpPr>
          <p:sp>
            <p:nvSpPr>
              <p:cNvPr id="87" name="Freeform 87"/>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0000">
                        <a:alpha val="100000"/>
                      </a:srgbClr>
                    </a:gs>
                    <a:gs pos="100000">
                      <a:srgbClr val="C89116">
                        <a:alpha val="100000"/>
                      </a:srgbClr>
                    </a:gs>
                  </a:gsLst>
                  <a:lin ang="0"/>
                </a:gradFill>
                <a:prstDash val="solid"/>
                <a:miter/>
              </a:ln>
            </p:spPr>
          </p:sp>
          <p:sp>
            <p:nvSpPr>
              <p:cNvPr id="88" name="TextBox 88"/>
              <p:cNvSpPr txBox="1"/>
              <p:nvPr/>
            </p:nvSpPr>
            <p:spPr>
              <a:xfrm>
                <a:off x="0" y="-16331"/>
                <a:ext cx="829440" cy="247210"/>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unhealthy</a:t>
                </a:r>
              </a:p>
            </p:txBody>
          </p:sp>
        </p:grpSp>
        <p:grpSp>
          <p:nvGrpSpPr>
            <p:cNvPr id="89" name="Group 89"/>
            <p:cNvGrpSpPr/>
            <p:nvPr/>
          </p:nvGrpSpPr>
          <p:grpSpPr>
            <a:xfrm>
              <a:off x="0" y="1504530"/>
              <a:ext cx="4339340" cy="1293314"/>
              <a:chOff x="0" y="-16331"/>
              <a:chExt cx="829440" cy="247210"/>
            </a:xfrm>
          </p:grpSpPr>
          <p:sp>
            <p:nvSpPr>
              <p:cNvPr id="90" name="Freeform 90"/>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0000">
                        <a:alpha val="100000"/>
                      </a:srgbClr>
                    </a:gs>
                    <a:gs pos="100000">
                      <a:srgbClr val="C89116">
                        <a:alpha val="100000"/>
                      </a:srgbClr>
                    </a:gs>
                  </a:gsLst>
                  <a:lin ang="0"/>
                </a:gradFill>
                <a:prstDash val="solid"/>
                <a:miter/>
              </a:ln>
            </p:spPr>
          </p:sp>
          <p:sp>
            <p:nvSpPr>
              <p:cNvPr id="91" name="TextBox 91"/>
              <p:cNvSpPr txBox="1"/>
              <p:nvPr/>
            </p:nvSpPr>
            <p:spPr>
              <a:xfrm>
                <a:off x="0" y="-16331"/>
                <a:ext cx="829440" cy="247210"/>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pressure</a:t>
                </a:r>
              </a:p>
            </p:txBody>
          </p:sp>
        </p:grpSp>
        <p:grpSp>
          <p:nvGrpSpPr>
            <p:cNvPr id="92" name="Group 92"/>
            <p:cNvGrpSpPr/>
            <p:nvPr/>
          </p:nvGrpSpPr>
          <p:grpSpPr>
            <a:xfrm>
              <a:off x="0" y="3094497"/>
              <a:ext cx="4339340" cy="1293314"/>
              <a:chOff x="0" y="-16331"/>
              <a:chExt cx="829440" cy="247210"/>
            </a:xfrm>
          </p:grpSpPr>
          <p:sp>
            <p:nvSpPr>
              <p:cNvPr id="93" name="Freeform 93"/>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0000">
                        <a:alpha val="100000"/>
                      </a:srgbClr>
                    </a:gs>
                    <a:gs pos="100000">
                      <a:srgbClr val="C89116">
                        <a:alpha val="100000"/>
                      </a:srgbClr>
                    </a:gs>
                  </a:gsLst>
                  <a:lin ang="0"/>
                </a:gradFill>
                <a:prstDash val="solid"/>
                <a:miter/>
              </a:ln>
            </p:spPr>
          </p:sp>
          <p:sp>
            <p:nvSpPr>
              <p:cNvPr id="94" name="TextBox 94"/>
              <p:cNvSpPr txBox="1"/>
              <p:nvPr/>
            </p:nvSpPr>
            <p:spPr>
              <a:xfrm>
                <a:off x="0" y="-16331"/>
                <a:ext cx="829440" cy="247210"/>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appeal</a:t>
                </a:r>
              </a:p>
            </p:txBody>
          </p:sp>
        </p:grpSp>
        <p:grpSp>
          <p:nvGrpSpPr>
            <p:cNvPr id="95" name="Group 95"/>
            <p:cNvGrpSpPr/>
            <p:nvPr/>
          </p:nvGrpSpPr>
          <p:grpSpPr>
            <a:xfrm>
              <a:off x="0" y="4769903"/>
              <a:ext cx="4339340" cy="1207876"/>
              <a:chOff x="0" y="0"/>
              <a:chExt cx="829440" cy="230879"/>
            </a:xfrm>
          </p:grpSpPr>
          <p:sp>
            <p:nvSpPr>
              <p:cNvPr id="96" name="Freeform 96"/>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0000">
                        <a:alpha val="100000"/>
                      </a:srgbClr>
                    </a:gs>
                    <a:gs pos="100000">
                      <a:srgbClr val="C89116">
                        <a:alpha val="100000"/>
                      </a:srgbClr>
                    </a:gs>
                  </a:gsLst>
                  <a:lin ang="0"/>
                </a:gradFill>
                <a:prstDash val="solid"/>
                <a:miter/>
              </a:ln>
            </p:spPr>
          </p:sp>
          <p:sp>
            <p:nvSpPr>
              <p:cNvPr id="97" name="TextBox 97"/>
              <p:cNvSpPr txBox="1"/>
              <p:nvPr/>
            </p:nvSpPr>
            <p:spPr>
              <a:xfrm>
                <a:off x="0" y="0"/>
                <a:ext cx="829440" cy="230879"/>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manipulate</a:t>
                </a:r>
              </a:p>
            </p:txBody>
          </p:sp>
        </p:grpSp>
        <p:grpSp>
          <p:nvGrpSpPr>
            <p:cNvPr id="98" name="Group 98"/>
            <p:cNvGrpSpPr/>
            <p:nvPr/>
          </p:nvGrpSpPr>
          <p:grpSpPr>
            <a:xfrm>
              <a:off x="0" y="6317771"/>
              <a:ext cx="4339340" cy="1249975"/>
              <a:chOff x="0" y="-8047"/>
              <a:chExt cx="829440" cy="238926"/>
            </a:xfrm>
          </p:grpSpPr>
          <p:sp>
            <p:nvSpPr>
              <p:cNvPr id="99" name="Freeform 99"/>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0000">
                        <a:alpha val="100000"/>
                      </a:srgbClr>
                    </a:gs>
                    <a:gs pos="100000">
                      <a:srgbClr val="C89116">
                        <a:alpha val="100000"/>
                      </a:srgbClr>
                    </a:gs>
                  </a:gsLst>
                  <a:lin ang="0"/>
                </a:gradFill>
                <a:prstDash val="solid"/>
                <a:miter/>
              </a:ln>
            </p:spPr>
          </p:sp>
          <p:sp>
            <p:nvSpPr>
              <p:cNvPr id="100" name="TextBox 100"/>
              <p:cNvSpPr txBox="1"/>
              <p:nvPr/>
            </p:nvSpPr>
            <p:spPr>
              <a:xfrm>
                <a:off x="0" y="-8047"/>
                <a:ext cx="829440" cy="238926"/>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legal</a:t>
                </a:r>
              </a:p>
            </p:txBody>
          </p:sp>
        </p:grpSp>
        <p:grpSp>
          <p:nvGrpSpPr>
            <p:cNvPr id="101" name="Group 101"/>
            <p:cNvGrpSpPr/>
            <p:nvPr/>
          </p:nvGrpSpPr>
          <p:grpSpPr>
            <a:xfrm>
              <a:off x="0" y="7907739"/>
              <a:ext cx="4339340" cy="1249975"/>
              <a:chOff x="0" y="-8047"/>
              <a:chExt cx="829440" cy="238926"/>
            </a:xfrm>
          </p:grpSpPr>
          <p:sp>
            <p:nvSpPr>
              <p:cNvPr id="102" name="Freeform 102"/>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0000">
                        <a:alpha val="100000"/>
                      </a:srgbClr>
                    </a:gs>
                    <a:gs pos="100000">
                      <a:srgbClr val="C89116">
                        <a:alpha val="100000"/>
                      </a:srgbClr>
                    </a:gs>
                  </a:gsLst>
                  <a:lin ang="0"/>
                </a:gradFill>
                <a:prstDash val="solid"/>
                <a:miter/>
              </a:ln>
            </p:spPr>
          </p:sp>
          <p:sp>
            <p:nvSpPr>
              <p:cNvPr id="103" name="TextBox 103"/>
              <p:cNvSpPr txBox="1"/>
              <p:nvPr/>
            </p:nvSpPr>
            <p:spPr>
              <a:xfrm>
                <a:off x="0" y="-8047"/>
                <a:ext cx="829440" cy="238926"/>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unfair</a:t>
                </a:r>
              </a:p>
            </p:txBody>
          </p:sp>
        </p:grpSp>
      </p:grpSp>
      <p:sp>
        <p:nvSpPr>
          <p:cNvPr id="104" name="TextBox 104"/>
          <p:cNvSpPr txBox="1"/>
          <p:nvPr/>
        </p:nvSpPr>
        <p:spPr>
          <a:xfrm>
            <a:off x="679289" y="688657"/>
            <a:ext cx="8509122" cy="613410"/>
          </a:xfrm>
          <a:prstGeom prst="rect">
            <a:avLst/>
          </a:prstGeom>
        </p:spPr>
        <p:txBody>
          <a:bodyPr lIns="0" tIns="0" rIns="0" bIns="0" rtlCol="0" anchor="t">
            <a:spAutoFit/>
          </a:bodyPr>
          <a:lstStyle/>
          <a:p>
            <a:pPr>
              <a:lnSpc>
                <a:spcPts val="5039"/>
              </a:lnSpc>
            </a:pPr>
            <a:r>
              <a:rPr lang="en-US" sz="3599" dirty="0">
                <a:solidFill>
                  <a:srgbClr val="FFFFFF"/>
                </a:solidFill>
                <a:latin typeface="Muli Bold"/>
              </a:rPr>
              <a:t>Vaping word bank</a:t>
            </a:r>
          </a:p>
        </p:txBody>
      </p:sp>
      <p:sp>
        <p:nvSpPr>
          <p:cNvPr id="105" name="TextBox 105"/>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Vaping (ages 9-10)/ Slide 17</a:t>
            </a:r>
          </a:p>
        </p:txBody>
      </p:sp>
      <p:sp>
        <p:nvSpPr>
          <p:cNvPr id="106" name="Freeform 106"/>
          <p:cNvSpPr/>
          <p:nvPr/>
        </p:nvSpPr>
        <p:spPr>
          <a:xfrm>
            <a:off x="14975250" y="153881"/>
            <a:ext cx="2624456" cy="1749638"/>
          </a:xfrm>
          <a:custGeom>
            <a:avLst/>
            <a:gdLst/>
            <a:ahLst/>
            <a:cxnLst/>
            <a:rect l="l" t="t" r="r" b="b"/>
            <a:pathLst>
              <a:path w="2624456" h="1749638">
                <a:moveTo>
                  <a:pt x="0" y="0"/>
                </a:moveTo>
                <a:lnTo>
                  <a:pt x="2624457" y="0"/>
                </a:lnTo>
                <a:lnTo>
                  <a:pt x="2624457" y="1749638"/>
                </a:lnTo>
                <a:lnTo>
                  <a:pt x="0" y="1749638"/>
                </a:lnTo>
                <a:lnTo>
                  <a:pt x="0" y="0"/>
                </a:lnTo>
                <a:close/>
              </a:path>
            </a:pathLst>
          </a:custGeom>
          <a:blipFill>
            <a:blip r:embed="rId8" cstate="email">
              <a:extLst>
                <a:ext uri="{28A0092B-C50C-407E-A947-70E740481C1C}">
                  <a14:useLocalDpi xmlns:a14="http://schemas.microsoft.com/office/drawing/2010/main"/>
                </a:ext>
              </a:extLst>
            </a:blip>
            <a:stretch>
              <a:fillRect/>
            </a:stretch>
          </a:blipFill>
        </p:spPr>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162104" y="9773521"/>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grpSp>
        <p:nvGrpSpPr>
          <p:cNvPr id="5" name="Group 5"/>
          <p:cNvGrpSpPr/>
          <p:nvPr/>
        </p:nvGrpSpPr>
        <p:grpSpPr>
          <a:xfrm>
            <a:off x="10524365" y="2319266"/>
            <a:ext cx="8193831" cy="6058722"/>
            <a:chOff x="0" y="0"/>
            <a:chExt cx="10925108" cy="8078296"/>
          </a:xfrm>
        </p:grpSpPr>
        <p:sp>
          <p:nvSpPr>
            <p:cNvPr id="6" name="Freeform 6"/>
            <p:cNvSpPr/>
            <p:nvPr/>
          </p:nvSpPr>
          <p:spPr>
            <a:xfrm>
              <a:off x="0" y="4595918"/>
              <a:ext cx="10925108" cy="3482378"/>
            </a:xfrm>
            <a:custGeom>
              <a:avLst/>
              <a:gdLst/>
              <a:ahLst/>
              <a:cxnLst/>
              <a:rect l="l" t="t" r="r" b="b"/>
              <a:pathLst>
                <a:path w="10925108" h="3482378">
                  <a:moveTo>
                    <a:pt x="0" y="0"/>
                  </a:moveTo>
                  <a:lnTo>
                    <a:pt x="10925108" y="0"/>
                  </a:lnTo>
                  <a:lnTo>
                    <a:pt x="10925108" y="3482378"/>
                  </a:lnTo>
                  <a:lnTo>
                    <a:pt x="0" y="3482378"/>
                  </a:lnTo>
                  <a:lnTo>
                    <a:pt x="0" y="0"/>
                  </a:lnTo>
                  <a:close/>
                </a:path>
              </a:pathLst>
            </a:custGeom>
            <a:blipFill>
              <a:blip r:embed="rId6" cstate="email">
                <a:alphaModFix amt="75000"/>
                <a:extLst>
                  <a:ext uri="{28A0092B-C50C-407E-A947-70E740481C1C}">
                    <a14:useLocalDpi xmlns:a14="http://schemas.microsoft.com/office/drawing/2010/main"/>
                  </a:ext>
                </a:extLst>
              </a:blip>
              <a:stretch>
                <a:fillRect/>
              </a:stretch>
            </a:blipFill>
          </p:spPr>
        </p:sp>
        <p:sp>
          <p:nvSpPr>
            <p:cNvPr id="7" name="Freeform 7"/>
            <p:cNvSpPr/>
            <p:nvPr/>
          </p:nvSpPr>
          <p:spPr>
            <a:xfrm>
              <a:off x="2095757" y="0"/>
              <a:ext cx="6884156" cy="6884156"/>
            </a:xfrm>
            <a:custGeom>
              <a:avLst/>
              <a:gdLst/>
              <a:ahLst/>
              <a:cxnLst/>
              <a:rect l="l" t="t" r="r" b="b"/>
              <a:pathLst>
                <a:path w="6884156" h="6884156">
                  <a:moveTo>
                    <a:pt x="0" y="0"/>
                  </a:moveTo>
                  <a:lnTo>
                    <a:pt x="6884156" y="0"/>
                  </a:lnTo>
                  <a:lnTo>
                    <a:pt x="6884156" y="6884156"/>
                  </a:lnTo>
                  <a:lnTo>
                    <a:pt x="0" y="6884156"/>
                  </a:lnTo>
                  <a:lnTo>
                    <a:pt x="0" y="0"/>
                  </a:lnTo>
                  <a:close/>
                </a:path>
              </a:pathLst>
            </a:custGeom>
            <a:blipFill>
              <a:blip r:embed="rId7" cstate="email">
                <a:extLst>
                  <a:ext uri="{28A0092B-C50C-407E-A947-70E740481C1C}">
                    <a14:useLocalDpi xmlns:a14="http://schemas.microsoft.com/office/drawing/2010/main"/>
                  </a:ext>
                </a:extLst>
              </a:blip>
              <a:stretch>
                <a:fillRect/>
              </a:stretch>
            </a:blipFill>
          </p:spPr>
        </p:sp>
        <p:sp>
          <p:nvSpPr>
            <p:cNvPr id="8" name="Freeform 8"/>
            <p:cNvSpPr/>
            <p:nvPr/>
          </p:nvSpPr>
          <p:spPr>
            <a:xfrm>
              <a:off x="2747838" y="1065968"/>
              <a:ext cx="1648742" cy="5712919"/>
            </a:xfrm>
            <a:custGeom>
              <a:avLst/>
              <a:gdLst/>
              <a:ahLst/>
              <a:cxnLst/>
              <a:rect l="l" t="t" r="r" b="b"/>
              <a:pathLst>
                <a:path w="1648742" h="5712919">
                  <a:moveTo>
                    <a:pt x="0" y="0"/>
                  </a:moveTo>
                  <a:lnTo>
                    <a:pt x="1648742" y="0"/>
                  </a:lnTo>
                  <a:lnTo>
                    <a:pt x="1648742" y="5712919"/>
                  </a:lnTo>
                  <a:lnTo>
                    <a:pt x="0" y="5712919"/>
                  </a:lnTo>
                  <a:lnTo>
                    <a:pt x="0" y="0"/>
                  </a:lnTo>
                  <a:close/>
                </a:path>
              </a:pathLst>
            </a:custGeom>
            <a:blipFill>
              <a:blip r:embed="rId8" cstate="email">
                <a:extLst>
                  <a:ext uri="{28A0092B-C50C-407E-A947-70E740481C1C}">
                    <a14:useLocalDpi xmlns:a14="http://schemas.microsoft.com/office/drawing/2010/main"/>
                  </a:ext>
                </a:extLst>
              </a:blip>
              <a:stretch>
                <a:fillRect/>
              </a:stretch>
            </a:blipFill>
          </p:spPr>
        </p:sp>
        <p:sp>
          <p:nvSpPr>
            <p:cNvPr id="9" name="Freeform 9"/>
            <p:cNvSpPr/>
            <p:nvPr/>
          </p:nvSpPr>
          <p:spPr>
            <a:xfrm>
              <a:off x="5186333" y="960699"/>
              <a:ext cx="1540900" cy="5923457"/>
            </a:xfrm>
            <a:custGeom>
              <a:avLst/>
              <a:gdLst/>
              <a:ahLst/>
              <a:cxnLst/>
              <a:rect l="l" t="t" r="r" b="b"/>
              <a:pathLst>
                <a:path w="1540900" h="5923457">
                  <a:moveTo>
                    <a:pt x="0" y="0"/>
                  </a:moveTo>
                  <a:lnTo>
                    <a:pt x="1540900" y="0"/>
                  </a:lnTo>
                  <a:lnTo>
                    <a:pt x="1540900" y="5923457"/>
                  </a:lnTo>
                  <a:lnTo>
                    <a:pt x="0" y="5923457"/>
                  </a:lnTo>
                  <a:lnTo>
                    <a:pt x="0" y="0"/>
                  </a:lnTo>
                  <a:close/>
                </a:path>
              </a:pathLst>
            </a:custGeom>
            <a:blipFill>
              <a:blip r:embed="rId9" cstate="email">
                <a:extLst>
                  <a:ext uri="{28A0092B-C50C-407E-A947-70E740481C1C}">
                    <a14:useLocalDpi xmlns:a14="http://schemas.microsoft.com/office/drawing/2010/main"/>
                  </a:ext>
                </a:extLst>
              </a:blip>
              <a:stretch>
                <a:fillRect/>
              </a:stretch>
            </a:blipFill>
          </p:spPr>
        </p:sp>
        <p:sp>
          <p:nvSpPr>
            <p:cNvPr id="10" name="Freeform 10"/>
            <p:cNvSpPr/>
            <p:nvPr/>
          </p:nvSpPr>
          <p:spPr>
            <a:xfrm>
              <a:off x="4102679" y="1452085"/>
              <a:ext cx="1767473" cy="5125886"/>
            </a:xfrm>
            <a:custGeom>
              <a:avLst/>
              <a:gdLst/>
              <a:ahLst/>
              <a:cxnLst/>
              <a:rect l="l" t="t" r="r" b="b"/>
              <a:pathLst>
                <a:path w="1767473" h="5125886">
                  <a:moveTo>
                    <a:pt x="0" y="0"/>
                  </a:moveTo>
                  <a:lnTo>
                    <a:pt x="1767473" y="0"/>
                  </a:lnTo>
                  <a:lnTo>
                    <a:pt x="1767473" y="5125886"/>
                  </a:lnTo>
                  <a:lnTo>
                    <a:pt x="0" y="5125886"/>
                  </a:lnTo>
                  <a:lnTo>
                    <a:pt x="0" y="0"/>
                  </a:lnTo>
                  <a:close/>
                </a:path>
              </a:pathLst>
            </a:custGeom>
            <a:blipFill>
              <a:blip r:embed="rId10" cstate="email">
                <a:extLst>
                  <a:ext uri="{28A0092B-C50C-407E-A947-70E740481C1C}">
                    <a14:useLocalDpi xmlns:a14="http://schemas.microsoft.com/office/drawing/2010/main"/>
                  </a:ext>
                </a:extLst>
              </a:blip>
              <a:stretch>
                <a:fillRect/>
              </a:stretch>
            </a:blipFill>
          </p:spPr>
        </p:sp>
        <p:sp>
          <p:nvSpPr>
            <p:cNvPr id="11" name="Freeform 11"/>
            <p:cNvSpPr/>
            <p:nvPr/>
          </p:nvSpPr>
          <p:spPr>
            <a:xfrm>
              <a:off x="4396580" y="1307119"/>
              <a:ext cx="5415818" cy="5415818"/>
            </a:xfrm>
            <a:custGeom>
              <a:avLst/>
              <a:gdLst/>
              <a:ahLst/>
              <a:cxnLst/>
              <a:rect l="l" t="t" r="r" b="b"/>
              <a:pathLst>
                <a:path w="5415818" h="5415818">
                  <a:moveTo>
                    <a:pt x="0" y="0"/>
                  </a:moveTo>
                  <a:lnTo>
                    <a:pt x="5415818" y="0"/>
                  </a:lnTo>
                  <a:lnTo>
                    <a:pt x="5415818" y="5415818"/>
                  </a:lnTo>
                  <a:lnTo>
                    <a:pt x="0" y="5415818"/>
                  </a:lnTo>
                  <a:lnTo>
                    <a:pt x="0" y="0"/>
                  </a:lnTo>
                  <a:close/>
                </a:path>
              </a:pathLst>
            </a:custGeom>
            <a:blipFill>
              <a:blip r:embed="rId11" cstate="email">
                <a:extLst>
                  <a:ext uri="{28A0092B-C50C-407E-A947-70E740481C1C}">
                    <a14:useLocalDpi xmlns:a14="http://schemas.microsoft.com/office/drawing/2010/main"/>
                  </a:ext>
                </a:extLst>
              </a:blip>
              <a:stretch>
                <a:fillRect/>
              </a:stretch>
            </a:blipFill>
          </p:spPr>
        </p:sp>
        <p:sp>
          <p:nvSpPr>
            <p:cNvPr id="12" name="Freeform 12"/>
            <p:cNvSpPr/>
            <p:nvPr/>
          </p:nvSpPr>
          <p:spPr>
            <a:xfrm>
              <a:off x="4396580" y="2222851"/>
              <a:ext cx="4661305" cy="4661305"/>
            </a:xfrm>
            <a:custGeom>
              <a:avLst/>
              <a:gdLst/>
              <a:ahLst/>
              <a:cxnLst/>
              <a:rect l="l" t="t" r="r" b="b"/>
              <a:pathLst>
                <a:path w="4661305" h="4661305">
                  <a:moveTo>
                    <a:pt x="0" y="0"/>
                  </a:moveTo>
                  <a:lnTo>
                    <a:pt x="4661305" y="0"/>
                  </a:lnTo>
                  <a:lnTo>
                    <a:pt x="4661305" y="4661305"/>
                  </a:lnTo>
                  <a:lnTo>
                    <a:pt x="0" y="4661305"/>
                  </a:lnTo>
                  <a:lnTo>
                    <a:pt x="0" y="0"/>
                  </a:lnTo>
                  <a:close/>
                </a:path>
              </a:pathLst>
            </a:custGeom>
            <a:blipFill>
              <a:blip r:embed="rId12" cstate="email">
                <a:extLst>
                  <a:ext uri="{28A0092B-C50C-407E-A947-70E740481C1C}">
                    <a14:useLocalDpi xmlns:a14="http://schemas.microsoft.com/office/drawing/2010/main"/>
                  </a:ext>
                </a:extLst>
              </a:blip>
              <a:stretch>
                <a:fillRect/>
              </a:stretch>
            </a:blipFill>
          </p:spPr>
        </p:sp>
      </p:grpSp>
      <p:sp>
        <p:nvSpPr>
          <p:cNvPr id="13" name="Freeform 13"/>
          <p:cNvSpPr/>
          <p:nvPr/>
        </p:nvSpPr>
        <p:spPr>
          <a:xfrm flipH="1">
            <a:off x="10307613" y="2841740"/>
            <a:ext cx="4603519" cy="4603519"/>
          </a:xfrm>
          <a:custGeom>
            <a:avLst/>
            <a:gdLst/>
            <a:ahLst/>
            <a:cxnLst/>
            <a:rect l="l" t="t" r="r" b="b"/>
            <a:pathLst>
              <a:path w="4603519" h="4603519">
                <a:moveTo>
                  <a:pt x="4603520" y="0"/>
                </a:moveTo>
                <a:lnTo>
                  <a:pt x="0" y="0"/>
                </a:lnTo>
                <a:lnTo>
                  <a:pt x="0" y="4603520"/>
                </a:lnTo>
                <a:lnTo>
                  <a:pt x="4603520" y="4603520"/>
                </a:lnTo>
                <a:lnTo>
                  <a:pt x="4603520" y="0"/>
                </a:lnTo>
                <a:close/>
              </a:path>
            </a:pathLst>
          </a:custGeom>
          <a:blipFill>
            <a:blip r:embed="rId13" cstate="email">
              <a:extLst>
                <a:ext uri="{28A0092B-C50C-407E-A947-70E740481C1C}">
                  <a14:useLocalDpi xmlns:a14="http://schemas.microsoft.com/office/drawing/2010/main"/>
                </a:ext>
              </a:extLst>
            </a:blip>
            <a:stretch>
              <a:fillRect/>
            </a:stretch>
          </a:blipFill>
        </p:spPr>
      </p:sp>
      <p:sp>
        <p:nvSpPr>
          <p:cNvPr id="14" name="TextBox 14"/>
          <p:cNvSpPr txBox="1"/>
          <p:nvPr/>
        </p:nvSpPr>
        <p:spPr>
          <a:xfrm>
            <a:off x="1028700" y="2954065"/>
            <a:ext cx="9993513" cy="5897876"/>
          </a:xfrm>
          <a:prstGeom prst="rect">
            <a:avLst/>
          </a:prstGeom>
        </p:spPr>
        <p:txBody>
          <a:bodyPr lIns="0" tIns="0" rIns="0" bIns="0" rtlCol="0" anchor="t">
            <a:spAutoFit/>
          </a:bodyPr>
          <a:lstStyle/>
          <a:p>
            <a:pPr>
              <a:lnSpc>
                <a:spcPts val="6720"/>
              </a:lnSpc>
            </a:pPr>
            <a:r>
              <a:rPr lang="en-US" sz="4800" dirty="0">
                <a:solidFill>
                  <a:srgbClr val="000000"/>
                </a:solidFill>
                <a:latin typeface="Muli"/>
              </a:rPr>
              <a:t>How might vapes be harmful?</a:t>
            </a:r>
          </a:p>
          <a:p>
            <a:pPr>
              <a:lnSpc>
                <a:spcPts val="6720"/>
              </a:lnSpc>
            </a:pPr>
            <a:endParaRPr lang="en-US" sz="4800" dirty="0">
              <a:solidFill>
                <a:srgbClr val="000000"/>
              </a:solidFill>
              <a:latin typeface="Muli"/>
            </a:endParaRPr>
          </a:p>
          <a:p>
            <a:pPr>
              <a:lnSpc>
                <a:spcPts val="6720"/>
              </a:lnSpc>
            </a:pPr>
            <a:r>
              <a:rPr lang="en-US" sz="4800" dirty="0">
                <a:solidFill>
                  <a:srgbClr val="000000"/>
                </a:solidFill>
                <a:latin typeface="Muli"/>
              </a:rPr>
              <a:t>Do you know how to keep yourself safe, if someone offered you a vape?</a:t>
            </a:r>
          </a:p>
          <a:p>
            <a:pPr>
              <a:lnSpc>
                <a:spcPts val="6720"/>
              </a:lnSpc>
            </a:pPr>
            <a:endParaRPr lang="en-US" sz="4800" dirty="0">
              <a:solidFill>
                <a:srgbClr val="000000"/>
              </a:solidFill>
              <a:latin typeface="Muli"/>
            </a:endParaRPr>
          </a:p>
          <a:p>
            <a:pPr>
              <a:lnSpc>
                <a:spcPts val="6720"/>
              </a:lnSpc>
            </a:pPr>
            <a:endParaRPr lang="en-US" sz="4800" dirty="0">
              <a:solidFill>
                <a:srgbClr val="000000"/>
              </a:solidFill>
              <a:latin typeface="Muli"/>
            </a:endParaRPr>
          </a:p>
        </p:txBody>
      </p:sp>
      <p:sp>
        <p:nvSpPr>
          <p:cNvPr id="15" name="TextBox 15"/>
          <p:cNvSpPr txBox="1"/>
          <p:nvPr/>
        </p:nvSpPr>
        <p:spPr>
          <a:xfrm>
            <a:off x="1028700" y="588055"/>
            <a:ext cx="16465607" cy="1217293"/>
          </a:xfrm>
          <a:prstGeom prst="rect">
            <a:avLst/>
          </a:prstGeom>
        </p:spPr>
        <p:txBody>
          <a:bodyPr lIns="0" tIns="0" rIns="0" bIns="0" rtlCol="0" anchor="t">
            <a:spAutoFit/>
          </a:bodyPr>
          <a:lstStyle/>
          <a:p>
            <a:pPr>
              <a:lnSpc>
                <a:spcPts val="10080"/>
              </a:lnSpc>
            </a:pPr>
            <a:r>
              <a:rPr lang="en-US" sz="7200" dirty="0">
                <a:solidFill>
                  <a:srgbClr val="000000"/>
                </a:solidFill>
                <a:latin typeface="Muli Bold"/>
              </a:rPr>
              <a:t>Today’s learning challenges</a:t>
            </a:r>
          </a:p>
        </p:txBody>
      </p:sp>
      <p:sp>
        <p:nvSpPr>
          <p:cNvPr id="16" name="TextBox 16"/>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Vaping (ages 9-10)/ Slide 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162104" y="9773521"/>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1028700" y="2330208"/>
            <a:ext cx="16230600" cy="5913116"/>
          </a:xfrm>
          <a:prstGeom prst="rect">
            <a:avLst/>
          </a:prstGeom>
        </p:spPr>
        <p:txBody>
          <a:bodyPr lIns="0" tIns="0" rIns="0" bIns="0" rtlCol="0" anchor="t">
            <a:spAutoFit/>
          </a:bodyPr>
          <a:lstStyle/>
          <a:p>
            <a:pPr marL="906814" lvl="1" indent="-453407">
              <a:lnSpc>
                <a:spcPts val="5880"/>
              </a:lnSpc>
              <a:buFont typeface="Arial"/>
              <a:buChar char="•"/>
            </a:pPr>
            <a:r>
              <a:rPr lang="en-US" sz="4200" dirty="0">
                <a:solidFill>
                  <a:srgbClr val="000000"/>
                </a:solidFill>
                <a:latin typeface="Muli"/>
              </a:rPr>
              <a:t>Playing football in a busy road with lots of traffic</a:t>
            </a:r>
          </a:p>
          <a:p>
            <a:pPr marL="906814" lvl="1" indent="-453407">
              <a:lnSpc>
                <a:spcPts val="5880"/>
              </a:lnSpc>
              <a:buFont typeface="Arial"/>
              <a:buChar char="•"/>
            </a:pPr>
            <a:r>
              <a:rPr lang="en-US" sz="4200" dirty="0">
                <a:solidFill>
                  <a:srgbClr val="000000"/>
                </a:solidFill>
                <a:latin typeface="Muli"/>
              </a:rPr>
              <a:t>Trying a new piece of learning</a:t>
            </a:r>
          </a:p>
          <a:p>
            <a:pPr marL="906814" lvl="1" indent="-453407">
              <a:lnSpc>
                <a:spcPts val="5880"/>
              </a:lnSpc>
              <a:buFont typeface="Arial"/>
              <a:buChar char="•"/>
            </a:pPr>
            <a:r>
              <a:rPr lang="en-US" sz="4200" dirty="0">
                <a:solidFill>
                  <a:srgbClr val="000000"/>
                </a:solidFill>
                <a:latin typeface="Muli"/>
              </a:rPr>
              <a:t>Smoking cigarettes</a:t>
            </a:r>
          </a:p>
          <a:p>
            <a:pPr marL="906814" lvl="1" indent="-453407">
              <a:lnSpc>
                <a:spcPts val="5880"/>
              </a:lnSpc>
              <a:buFont typeface="Arial"/>
              <a:buChar char="•"/>
            </a:pPr>
            <a:r>
              <a:rPr lang="en-US" sz="4200" dirty="0">
                <a:solidFill>
                  <a:srgbClr val="000000"/>
                </a:solidFill>
                <a:latin typeface="Muli"/>
              </a:rPr>
              <a:t>Talking to someone on social media you don’t know</a:t>
            </a:r>
          </a:p>
          <a:p>
            <a:pPr marL="906814" lvl="1" indent="-453407">
              <a:lnSpc>
                <a:spcPts val="5880"/>
              </a:lnSpc>
              <a:buFont typeface="Arial"/>
              <a:buChar char="•"/>
            </a:pPr>
            <a:r>
              <a:rPr lang="en-US" sz="4200" dirty="0">
                <a:solidFill>
                  <a:srgbClr val="000000"/>
                </a:solidFill>
                <a:latin typeface="Muli"/>
              </a:rPr>
              <a:t>Eating lots of sugary foods</a:t>
            </a:r>
          </a:p>
          <a:p>
            <a:pPr marL="906814" lvl="1" indent="-453407">
              <a:lnSpc>
                <a:spcPts val="5880"/>
              </a:lnSpc>
              <a:buFont typeface="Arial"/>
              <a:buChar char="•"/>
            </a:pPr>
            <a:r>
              <a:rPr lang="en-US" sz="4200" dirty="0">
                <a:solidFill>
                  <a:srgbClr val="000000"/>
                </a:solidFill>
                <a:latin typeface="Muli"/>
              </a:rPr>
              <a:t>Meeting new people</a:t>
            </a:r>
          </a:p>
          <a:p>
            <a:pPr marL="906814" lvl="1" indent="-453407">
              <a:lnSpc>
                <a:spcPts val="5880"/>
              </a:lnSpc>
              <a:buFont typeface="Arial"/>
              <a:buChar char="•"/>
            </a:pPr>
            <a:r>
              <a:rPr lang="en-US" sz="4200" dirty="0">
                <a:solidFill>
                  <a:srgbClr val="000000"/>
                </a:solidFill>
                <a:latin typeface="Muli"/>
              </a:rPr>
              <a:t>Riding a bike in the dark with no lights</a:t>
            </a:r>
          </a:p>
          <a:p>
            <a:pPr marL="906814" lvl="1" indent="-453407">
              <a:lnSpc>
                <a:spcPts val="5880"/>
              </a:lnSpc>
              <a:buFont typeface="Arial"/>
              <a:buChar char="•"/>
            </a:pPr>
            <a:r>
              <a:rPr lang="en-US" sz="4200" dirty="0">
                <a:solidFill>
                  <a:srgbClr val="000000"/>
                </a:solidFill>
                <a:latin typeface="Muli"/>
              </a:rPr>
              <a:t>Vaping</a:t>
            </a:r>
          </a:p>
        </p:txBody>
      </p:sp>
      <p:sp>
        <p:nvSpPr>
          <p:cNvPr id="6" name="TextBox 6"/>
          <p:cNvSpPr txBox="1"/>
          <p:nvPr/>
        </p:nvSpPr>
        <p:spPr>
          <a:xfrm>
            <a:off x="1028700" y="588055"/>
            <a:ext cx="16465607" cy="1111247"/>
          </a:xfrm>
          <a:prstGeom prst="rect">
            <a:avLst/>
          </a:prstGeom>
        </p:spPr>
        <p:txBody>
          <a:bodyPr lIns="0" tIns="0" rIns="0" bIns="0" rtlCol="0" anchor="t">
            <a:spAutoFit/>
          </a:bodyPr>
          <a:lstStyle/>
          <a:p>
            <a:pPr>
              <a:lnSpc>
                <a:spcPts val="9100"/>
              </a:lnSpc>
            </a:pPr>
            <a:r>
              <a:rPr lang="en-US" sz="6500" dirty="0">
                <a:solidFill>
                  <a:srgbClr val="E30613"/>
                </a:solidFill>
                <a:latin typeface="Muli Bold"/>
              </a:rPr>
              <a:t>High risk</a:t>
            </a:r>
            <a:r>
              <a:rPr lang="en-US" sz="6500" dirty="0">
                <a:solidFill>
                  <a:srgbClr val="000000"/>
                </a:solidFill>
                <a:latin typeface="Muli Bold"/>
              </a:rPr>
              <a:t>                                         </a:t>
            </a:r>
            <a:r>
              <a:rPr lang="en-US" sz="6500" dirty="0">
                <a:solidFill>
                  <a:srgbClr val="006633"/>
                </a:solidFill>
                <a:latin typeface="Muli Bold"/>
              </a:rPr>
              <a:t>Low risk</a:t>
            </a:r>
          </a:p>
        </p:txBody>
      </p:sp>
      <p:sp>
        <p:nvSpPr>
          <p:cNvPr id="7" name="TextBox 7"/>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Vaping (ages 9-10)/ Slide 3</a:t>
            </a:r>
          </a:p>
        </p:txBody>
      </p:sp>
      <p:sp>
        <p:nvSpPr>
          <p:cNvPr id="8" name="AutoShape 8"/>
          <p:cNvSpPr/>
          <p:nvPr/>
        </p:nvSpPr>
        <p:spPr>
          <a:xfrm>
            <a:off x="5020849" y="1205591"/>
            <a:ext cx="8270645" cy="0"/>
          </a:xfrm>
          <a:prstGeom prst="line">
            <a:avLst/>
          </a:prstGeom>
          <a:ln w="57150" cap="flat">
            <a:solidFill>
              <a:srgbClr val="000000"/>
            </a:solidFill>
            <a:prstDash val="solid"/>
            <a:headEnd type="arrow" w="med" len="sm"/>
            <a:tailEnd type="arrow" w="med" len="sm"/>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arn(inVertic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arn(inVertic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arn(inVertical)">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barn(inVertical)">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barn(inVertical)">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barn(inVertical)">
                                      <p:cBhvr>
                                        <p:cTn id="42"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162104" y="9773521"/>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Vaping (ages 9-10)/ Slide 4</a:t>
            </a:r>
          </a:p>
        </p:txBody>
      </p:sp>
      <p:sp>
        <p:nvSpPr>
          <p:cNvPr id="6" name="TextBox 6"/>
          <p:cNvSpPr txBox="1"/>
          <p:nvPr/>
        </p:nvSpPr>
        <p:spPr>
          <a:xfrm>
            <a:off x="125954" y="933450"/>
            <a:ext cx="18036092" cy="821057"/>
          </a:xfrm>
          <a:prstGeom prst="rect">
            <a:avLst/>
          </a:prstGeom>
        </p:spPr>
        <p:txBody>
          <a:bodyPr lIns="0" tIns="0" rIns="0" bIns="0" rtlCol="0" anchor="t">
            <a:spAutoFit/>
          </a:bodyPr>
          <a:lstStyle/>
          <a:p>
            <a:pPr algn="ctr">
              <a:lnSpc>
                <a:spcPts val="6719"/>
              </a:lnSpc>
              <a:spcBef>
                <a:spcPct val="0"/>
              </a:spcBef>
            </a:pPr>
            <a:r>
              <a:rPr lang="en-US" sz="4799" dirty="0">
                <a:solidFill>
                  <a:srgbClr val="000000"/>
                </a:solidFill>
                <a:latin typeface="Muli Bold"/>
              </a:rPr>
              <a:t>Vaping is just as unhealthy as smoking cigarettes.</a:t>
            </a:r>
          </a:p>
        </p:txBody>
      </p:sp>
      <p:sp>
        <p:nvSpPr>
          <p:cNvPr id="7" name="TextBox 7"/>
          <p:cNvSpPr txBox="1"/>
          <p:nvPr/>
        </p:nvSpPr>
        <p:spPr>
          <a:xfrm>
            <a:off x="892600" y="6563798"/>
            <a:ext cx="16502799" cy="2527937"/>
          </a:xfrm>
          <a:prstGeom prst="rect">
            <a:avLst/>
          </a:prstGeom>
        </p:spPr>
        <p:txBody>
          <a:bodyPr lIns="0" tIns="0" rIns="0" bIns="0" rtlCol="0" anchor="t">
            <a:spAutoFit/>
          </a:bodyPr>
          <a:lstStyle/>
          <a:p>
            <a:pPr>
              <a:lnSpc>
                <a:spcPts val="5039"/>
              </a:lnSpc>
              <a:spcBef>
                <a:spcPct val="0"/>
              </a:spcBef>
            </a:pPr>
            <a:r>
              <a:rPr lang="en-US" sz="3599" dirty="0">
                <a:solidFill>
                  <a:srgbClr val="000000"/>
                </a:solidFill>
                <a:latin typeface="Muli"/>
              </a:rPr>
              <a:t>Cigarettes contain a lot of substances that cause harm. It is estimated that cigarette smoke has over 5000 chemicals, many of which can harm the body.</a:t>
            </a:r>
          </a:p>
          <a:p>
            <a:pPr>
              <a:lnSpc>
                <a:spcPts val="5039"/>
              </a:lnSpc>
              <a:spcBef>
                <a:spcPct val="0"/>
              </a:spcBef>
            </a:pPr>
            <a:r>
              <a:rPr lang="en-US" sz="3599" dirty="0">
                <a:solidFill>
                  <a:srgbClr val="000000"/>
                </a:solidFill>
                <a:latin typeface="Muli"/>
              </a:rPr>
              <a:t>Vapes have fewer chemicals, so they are probably less harmful than smoking, </a:t>
            </a:r>
            <a:r>
              <a:rPr lang="en-US" sz="3599" dirty="0">
                <a:solidFill>
                  <a:srgbClr val="E30613"/>
                </a:solidFill>
                <a:latin typeface="Muli Bold"/>
              </a:rPr>
              <a:t>but that does not mean they are safe.</a:t>
            </a:r>
          </a:p>
        </p:txBody>
      </p:sp>
      <p:sp>
        <p:nvSpPr>
          <p:cNvPr id="8" name="Freeform 8"/>
          <p:cNvSpPr/>
          <p:nvPr/>
        </p:nvSpPr>
        <p:spPr>
          <a:xfrm>
            <a:off x="6031945" y="2530759"/>
            <a:ext cx="6031636" cy="3417927"/>
          </a:xfrm>
          <a:custGeom>
            <a:avLst/>
            <a:gdLst/>
            <a:ahLst/>
            <a:cxnLst/>
            <a:rect l="l" t="t" r="r" b="b"/>
            <a:pathLst>
              <a:path w="6031636" h="3417927">
                <a:moveTo>
                  <a:pt x="0" y="0"/>
                </a:moveTo>
                <a:lnTo>
                  <a:pt x="6031636" y="0"/>
                </a:lnTo>
                <a:lnTo>
                  <a:pt x="6031636" y="3417927"/>
                </a:lnTo>
                <a:lnTo>
                  <a:pt x="0" y="341792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ircle(in)">
                                      <p:cBhvr>
                                        <p:cTn id="1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162104" y="9773521"/>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Vaping (ages 9-10)/ Slide 5</a:t>
            </a:r>
          </a:p>
        </p:txBody>
      </p:sp>
      <p:sp>
        <p:nvSpPr>
          <p:cNvPr id="6" name="TextBox 6"/>
          <p:cNvSpPr txBox="1"/>
          <p:nvPr/>
        </p:nvSpPr>
        <p:spPr>
          <a:xfrm>
            <a:off x="125954" y="836343"/>
            <a:ext cx="18036092" cy="821057"/>
          </a:xfrm>
          <a:prstGeom prst="rect">
            <a:avLst/>
          </a:prstGeom>
        </p:spPr>
        <p:txBody>
          <a:bodyPr lIns="0" tIns="0" rIns="0" bIns="0" rtlCol="0" anchor="t">
            <a:spAutoFit/>
          </a:bodyPr>
          <a:lstStyle/>
          <a:p>
            <a:pPr algn="ctr">
              <a:lnSpc>
                <a:spcPts val="6719"/>
              </a:lnSpc>
              <a:spcBef>
                <a:spcPct val="0"/>
              </a:spcBef>
            </a:pPr>
            <a:r>
              <a:rPr lang="en-US" sz="4799" dirty="0">
                <a:solidFill>
                  <a:srgbClr val="000000"/>
                </a:solidFill>
                <a:latin typeface="Muli Bold"/>
              </a:rPr>
              <a:t>Most vapes contain nicotine.</a:t>
            </a:r>
          </a:p>
        </p:txBody>
      </p:sp>
      <p:sp>
        <p:nvSpPr>
          <p:cNvPr id="7" name="TextBox 7"/>
          <p:cNvSpPr txBox="1"/>
          <p:nvPr/>
        </p:nvSpPr>
        <p:spPr>
          <a:xfrm>
            <a:off x="1028700" y="6681495"/>
            <a:ext cx="16502799" cy="1251587"/>
          </a:xfrm>
          <a:prstGeom prst="rect">
            <a:avLst/>
          </a:prstGeom>
        </p:spPr>
        <p:txBody>
          <a:bodyPr lIns="0" tIns="0" rIns="0" bIns="0" rtlCol="0" anchor="t">
            <a:spAutoFit/>
          </a:bodyPr>
          <a:lstStyle/>
          <a:p>
            <a:pPr>
              <a:lnSpc>
                <a:spcPts val="5039"/>
              </a:lnSpc>
              <a:spcBef>
                <a:spcPct val="0"/>
              </a:spcBef>
            </a:pPr>
            <a:r>
              <a:rPr lang="en-US" sz="3599" dirty="0">
                <a:solidFill>
                  <a:srgbClr val="000000"/>
                </a:solidFill>
                <a:latin typeface="Muli"/>
              </a:rPr>
              <a:t>Vapes were designed to help adults quit smoking, and many do contain nicotine.</a:t>
            </a:r>
          </a:p>
        </p:txBody>
      </p:sp>
      <p:sp>
        <p:nvSpPr>
          <p:cNvPr id="8" name="Freeform 8"/>
          <p:cNvSpPr/>
          <p:nvPr/>
        </p:nvSpPr>
        <p:spPr>
          <a:xfrm>
            <a:off x="5935709" y="2333676"/>
            <a:ext cx="6224109" cy="3524402"/>
          </a:xfrm>
          <a:custGeom>
            <a:avLst/>
            <a:gdLst/>
            <a:ahLst/>
            <a:cxnLst/>
            <a:rect l="l" t="t" r="r" b="b"/>
            <a:pathLst>
              <a:path w="6224109" h="3524402">
                <a:moveTo>
                  <a:pt x="0" y="0"/>
                </a:moveTo>
                <a:lnTo>
                  <a:pt x="6224109" y="0"/>
                </a:lnTo>
                <a:lnTo>
                  <a:pt x="6224109" y="3524402"/>
                </a:lnTo>
                <a:lnTo>
                  <a:pt x="0" y="352440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ircle(in)">
                                      <p:cBhvr>
                                        <p:cTn id="1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162104" y="9773521"/>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Vaping (ages 9-10)/ Slide 6</a:t>
            </a:r>
          </a:p>
        </p:txBody>
      </p:sp>
      <p:sp>
        <p:nvSpPr>
          <p:cNvPr id="6" name="TextBox 6"/>
          <p:cNvSpPr txBox="1"/>
          <p:nvPr/>
        </p:nvSpPr>
        <p:spPr>
          <a:xfrm>
            <a:off x="125954" y="836343"/>
            <a:ext cx="18036092" cy="821057"/>
          </a:xfrm>
          <a:prstGeom prst="rect">
            <a:avLst/>
          </a:prstGeom>
        </p:spPr>
        <p:txBody>
          <a:bodyPr lIns="0" tIns="0" rIns="0" bIns="0" rtlCol="0" anchor="t">
            <a:spAutoFit/>
          </a:bodyPr>
          <a:lstStyle/>
          <a:p>
            <a:pPr algn="ctr">
              <a:lnSpc>
                <a:spcPts val="6719"/>
              </a:lnSpc>
              <a:spcBef>
                <a:spcPct val="0"/>
              </a:spcBef>
            </a:pPr>
            <a:r>
              <a:rPr lang="en-US" sz="4799" dirty="0">
                <a:solidFill>
                  <a:srgbClr val="000000"/>
                </a:solidFill>
                <a:latin typeface="Muli Bold"/>
              </a:rPr>
              <a:t>People can become addicted to vapes.</a:t>
            </a:r>
          </a:p>
        </p:txBody>
      </p:sp>
      <p:sp>
        <p:nvSpPr>
          <p:cNvPr id="7" name="TextBox 7"/>
          <p:cNvSpPr txBox="1"/>
          <p:nvPr/>
        </p:nvSpPr>
        <p:spPr>
          <a:xfrm>
            <a:off x="1028700" y="6199406"/>
            <a:ext cx="16502799" cy="3166112"/>
          </a:xfrm>
          <a:prstGeom prst="rect">
            <a:avLst/>
          </a:prstGeom>
        </p:spPr>
        <p:txBody>
          <a:bodyPr lIns="0" tIns="0" rIns="0" bIns="0" rtlCol="0" anchor="t">
            <a:spAutoFit/>
          </a:bodyPr>
          <a:lstStyle/>
          <a:p>
            <a:pPr>
              <a:lnSpc>
                <a:spcPts val="5039"/>
              </a:lnSpc>
              <a:spcBef>
                <a:spcPct val="0"/>
              </a:spcBef>
            </a:pPr>
            <a:r>
              <a:rPr lang="en-US" sz="3599" dirty="0">
                <a:solidFill>
                  <a:srgbClr val="000000"/>
                </a:solidFill>
                <a:latin typeface="Muli"/>
              </a:rPr>
              <a:t>If vapes contain nicotine people can become addicted to them. Nicotine is an   addictive substance. When something is addictive, it means it can be difficult to stop using it. Addictions can be treated by medical staff. Some people can sort out the addiction themselves, if they choose to stop using the addictive substance.</a:t>
            </a:r>
          </a:p>
        </p:txBody>
      </p:sp>
      <p:sp>
        <p:nvSpPr>
          <p:cNvPr id="8" name="Freeform 8"/>
          <p:cNvSpPr/>
          <p:nvPr/>
        </p:nvSpPr>
        <p:spPr>
          <a:xfrm>
            <a:off x="5935709" y="2333676"/>
            <a:ext cx="6224109" cy="3524402"/>
          </a:xfrm>
          <a:custGeom>
            <a:avLst/>
            <a:gdLst/>
            <a:ahLst/>
            <a:cxnLst/>
            <a:rect l="l" t="t" r="r" b="b"/>
            <a:pathLst>
              <a:path w="6224109" h="3524402">
                <a:moveTo>
                  <a:pt x="0" y="0"/>
                </a:moveTo>
                <a:lnTo>
                  <a:pt x="6224109" y="0"/>
                </a:lnTo>
                <a:lnTo>
                  <a:pt x="6224109" y="3524402"/>
                </a:lnTo>
                <a:lnTo>
                  <a:pt x="0" y="352440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ircle(in)">
                                      <p:cBhvr>
                                        <p:cTn id="1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162104" y="9773521"/>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Vaping (ages 9-10)/ Slide 7</a:t>
            </a:r>
          </a:p>
        </p:txBody>
      </p:sp>
      <p:sp>
        <p:nvSpPr>
          <p:cNvPr id="6" name="TextBox 6"/>
          <p:cNvSpPr txBox="1"/>
          <p:nvPr/>
        </p:nvSpPr>
        <p:spPr>
          <a:xfrm>
            <a:off x="125954" y="836343"/>
            <a:ext cx="18036092" cy="821057"/>
          </a:xfrm>
          <a:prstGeom prst="rect">
            <a:avLst/>
          </a:prstGeom>
        </p:spPr>
        <p:txBody>
          <a:bodyPr lIns="0" tIns="0" rIns="0" bIns="0" rtlCol="0" anchor="t">
            <a:spAutoFit/>
          </a:bodyPr>
          <a:lstStyle/>
          <a:p>
            <a:pPr algn="ctr">
              <a:lnSpc>
                <a:spcPts val="6719"/>
              </a:lnSpc>
              <a:spcBef>
                <a:spcPct val="0"/>
              </a:spcBef>
            </a:pPr>
            <a:r>
              <a:rPr lang="en-US" sz="4799" dirty="0">
                <a:solidFill>
                  <a:srgbClr val="000000"/>
                </a:solidFill>
                <a:latin typeface="Muli Bold"/>
              </a:rPr>
              <a:t>Some vapes might contain dangerous substances.</a:t>
            </a:r>
          </a:p>
        </p:txBody>
      </p:sp>
      <p:sp>
        <p:nvSpPr>
          <p:cNvPr id="7" name="TextBox 7"/>
          <p:cNvSpPr txBox="1"/>
          <p:nvPr/>
        </p:nvSpPr>
        <p:spPr>
          <a:xfrm>
            <a:off x="1028700" y="6837581"/>
            <a:ext cx="16502799" cy="1889762"/>
          </a:xfrm>
          <a:prstGeom prst="rect">
            <a:avLst/>
          </a:prstGeom>
        </p:spPr>
        <p:txBody>
          <a:bodyPr lIns="0" tIns="0" rIns="0" bIns="0" rtlCol="0" anchor="t">
            <a:spAutoFit/>
          </a:bodyPr>
          <a:lstStyle/>
          <a:p>
            <a:pPr>
              <a:lnSpc>
                <a:spcPts val="5039"/>
              </a:lnSpc>
              <a:spcBef>
                <a:spcPct val="0"/>
              </a:spcBef>
            </a:pPr>
            <a:r>
              <a:rPr lang="en-US" sz="3599" dirty="0">
                <a:solidFill>
                  <a:srgbClr val="000000"/>
                </a:solidFill>
                <a:latin typeface="Muli"/>
              </a:rPr>
              <a:t>Experts think that vapes are probably less harmful than smoking, but some have been tested by scientists and shown to contain things that aren’t good for the body.</a:t>
            </a:r>
          </a:p>
        </p:txBody>
      </p:sp>
      <p:sp>
        <p:nvSpPr>
          <p:cNvPr id="8" name="Freeform 8"/>
          <p:cNvSpPr/>
          <p:nvPr/>
        </p:nvSpPr>
        <p:spPr>
          <a:xfrm>
            <a:off x="5935709" y="2333676"/>
            <a:ext cx="6224109" cy="3524402"/>
          </a:xfrm>
          <a:custGeom>
            <a:avLst/>
            <a:gdLst/>
            <a:ahLst/>
            <a:cxnLst/>
            <a:rect l="l" t="t" r="r" b="b"/>
            <a:pathLst>
              <a:path w="6224109" h="3524402">
                <a:moveTo>
                  <a:pt x="0" y="0"/>
                </a:moveTo>
                <a:lnTo>
                  <a:pt x="6224109" y="0"/>
                </a:lnTo>
                <a:lnTo>
                  <a:pt x="6224109" y="3524402"/>
                </a:lnTo>
                <a:lnTo>
                  <a:pt x="0" y="352440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ircle(in)">
                                      <p:cBhvr>
                                        <p:cTn id="1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162104" y="9773521"/>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Freeform 5"/>
          <p:cNvSpPr/>
          <p:nvPr/>
        </p:nvSpPr>
        <p:spPr>
          <a:xfrm>
            <a:off x="6128182" y="2101852"/>
            <a:ext cx="6031636" cy="3417927"/>
          </a:xfrm>
          <a:custGeom>
            <a:avLst/>
            <a:gdLst/>
            <a:ahLst/>
            <a:cxnLst/>
            <a:rect l="l" t="t" r="r" b="b"/>
            <a:pathLst>
              <a:path w="6031636" h="3417927">
                <a:moveTo>
                  <a:pt x="0" y="0"/>
                </a:moveTo>
                <a:lnTo>
                  <a:pt x="6031636" y="0"/>
                </a:lnTo>
                <a:lnTo>
                  <a:pt x="6031636" y="3417927"/>
                </a:lnTo>
                <a:lnTo>
                  <a:pt x="0" y="341792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6" name="TextBox 6"/>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Vaping (ages 9-10)/ Slide 8</a:t>
            </a:r>
          </a:p>
        </p:txBody>
      </p:sp>
      <p:sp>
        <p:nvSpPr>
          <p:cNvPr id="7" name="TextBox 7"/>
          <p:cNvSpPr txBox="1"/>
          <p:nvPr/>
        </p:nvSpPr>
        <p:spPr>
          <a:xfrm>
            <a:off x="125954" y="836343"/>
            <a:ext cx="18036092" cy="821057"/>
          </a:xfrm>
          <a:prstGeom prst="rect">
            <a:avLst/>
          </a:prstGeom>
        </p:spPr>
        <p:txBody>
          <a:bodyPr lIns="0" tIns="0" rIns="0" bIns="0" rtlCol="0" anchor="t">
            <a:spAutoFit/>
          </a:bodyPr>
          <a:lstStyle/>
          <a:p>
            <a:pPr algn="ctr">
              <a:lnSpc>
                <a:spcPts val="6719"/>
              </a:lnSpc>
              <a:spcBef>
                <a:spcPct val="0"/>
              </a:spcBef>
            </a:pPr>
            <a:r>
              <a:rPr lang="en-US" sz="4799" dirty="0">
                <a:solidFill>
                  <a:srgbClr val="000000"/>
                </a:solidFill>
                <a:latin typeface="Muli Bold"/>
              </a:rPr>
              <a:t>Vapes bought online might be safer.</a:t>
            </a:r>
          </a:p>
        </p:txBody>
      </p:sp>
      <p:sp>
        <p:nvSpPr>
          <p:cNvPr id="8" name="TextBox 8"/>
          <p:cNvSpPr txBox="1"/>
          <p:nvPr/>
        </p:nvSpPr>
        <p:spPr>
          <a:xfrm>
            <a:off x="1028700" y="6681495"/>
            <a:ext cx="16502799" cy="1251587"/>
          </a:xfrm>
          <a:prstGeom prst="rect">
            <a:avLst/>
          </a:prstGeom>
        </p:spPr>
        <p:txBody>
          <a:bodyPr lIns="0" tIns="0" rIns="0" bIns="0" rtlCol="0" anchor="t">
            <a:spAutoFit/>
          </a:bodyPr>
          <a:lstStyle/>
          <a:p>
            <a:pPr>
              <a:lnSpc>
                <a:spcPts val="5039"/>
              </a:lnSpc>
              <a:spcBef>
                <a:spcPct val="0"/>
              </a:spcBef>
            </a:pPr>
            <a:r>
              <a:rPr lang="en-US" sz="3599" dirty="0">
                <a:solidFill>
                  <a:srgbClr val="000000"/>
                </a:solidFill>
                <a:latin typeface="Muli"/>
              </a:rPr>
              <a:t>It can be the opposite. Some of the vapes tested by scientists, and shown to have harmful properties, were bought from online shops.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par>
                                <p:cTn id="8" presetID="6" presetClass="entr" presetSubtype="16" fill="hold"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circle(in)">
                                      <p:cBhvr>
                                        <p:cTn id="10" dur="2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162104" y="9773521"/>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Freeform 5"/>
          <p:cNvSpPr/>
          <p:nvPr/>
        </p:nvSpPr>
        <p:spPr>
          <a:xfrm>
            <a:off x="6034234" y="2864447"/>
            <a:ext cx="6219533" cy="3524402"/>
          </a:xfrm>
          <a:custGeom>
            <a:avLst/>
            <a:gdLst/>
            <a:ahLst/>
            <a:cxnLst/>
            <a:rect l="l" t="t" r="r" b="b"/>
            <a:pathLst>
              <a:path w="6219533" h="3524402">
                <a:moveTo>
                  <a:pt x="0" y="0"/>
                </a:moveTo>
                <a:lnTo>
                  <a:pt x="6219532" y="0"/>
                </a:lnTo>
                <a:lnTo>
                  <a:pt x="6219532" y="3524402"/>
                </a:lnTo>
                <a:lnTo>
                  <a:pt x="0" y="352440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6" name="TextBox 6"/>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Vaping (ages 9-10)/ Slide 9</a:t>
            </a:r>
          </a:p>
        </p:txBody>
      </p:sp>
      <p:sp>
        <p:nvSpPr>
          <p:cNvPr id="7" name="TextBox 7"/>
          <p:cNvSpPr txBox="1"/>
          <p:nvPr/>
        </p:nvSpPr>
        <p:spPr>
          <a:xfrm>
            <a:off x="125954" y="633689"/>
            <a:ext cx="18036092" cy="1668782"/>
          </a:xfrm>
          <a:prstGeom prst="rect">
            <a:avLst/>
          </a:prstGeom>
        </p:spPr>
        <p:txBody>
          <a:bodyPr lIns="0" tIns="0" rIns="0" bIns="0" rtlCol="0" anchor="t">
            <a:spAutoFit/>
          </a:bodyPr>
          <a:lstStyle/>
          <a:p>
            <a:pPr algn="ctr">
              <a:lnSpc>
                <a:spcPts val="6719"/>
              </a:lnSpc>
              <a:spcBef>
                <a:spcPct val="0"/>
              </a:spcBef>
            </a:pPr>
            <a:r>
              <a:rPr lang="en-US" sz="4799" dirty="0">
                <a:solidFill>
                  <a:srgbClr val="000000"/>
                </a:solidFill>
                <a:latin typeface="Muli Bold"/>
              </a:rPr>
              <a:t>It is illegal for children and teenagers (under 18) </a:t>
            </a:r>
          </a:p>
          <a:p>
            <a:pPr algn="ctr">
              <a:lnSpc>
                <a:spcPts val="6719"/>
              </a:lnSpc>
              <a:spcBef>
                <a:spcPct val="0"/>
              </a:spcBef>
            </a:pPr>
            <a:r>
              <a:rPr lang="en-US" sz="4799" dirty="0">
                <a:solidFill>
                  <a:srgbClr val="000000"/>
                </a:solidFill>
                <a:latin typeface="Muli Bold"/>
              </a:rPr>
              <a:t>to buy vapes.</a:t>
            </a:r>
          </a:p>
        </p:txBody>
      </p:sp>
      <p:sp>
        <p:nvSpPr>
          <p:cNvPr id="8" name="TextBox 8"/>
          <p:cNvSpPr txBox="1"/>
          <p:nvPr/>
        </p:nvSpPr>
        <p:spPr>
          <a:xfrm>
            <a:off x="1028700" y="6730363"/>
            <a:ext cx="16502799" cy="2527937"/>
          </a:xfrm>
          <a:prstGeom prst="rect">
            <a:avLst/>
          </a:prstGeom>
        </p:spPr>
        <p:txBody>
          <a:bodyPr lIns="0" tIns="0" rIns="0" bIns="0" rtlCol="0" anchor="t">
            <a:spAutoFit/>
          </a:bodyPr>
          <a:lstStyle/>
          <a:p>
            <a:pPr>
              <a:lnSpc>
                <a:spcPts val="5039"/>
              </a:lnSpc>
              <a:spcBef>
                <a:spcPct val="0"/>
              </a:spcBef>
            </a:pPr>
            <a:r>
              <a:rPr lang="en-US" sz="3599" dirty="0">
                <a:solidFill>
                  <a:srgbClr val="000000"/>
                </a:solidFill>
                <a:latin typeface="Muli"/>
              </a:rPr>
              <a:t>Vapes were designed to help adults quit using tobacco, they were not made for children. Nicotine might have a bigger impact on children and teenagers, because their bodies are still growing and developing. That’s why it’s illegal (against the law) for under 18s to buy vapes.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ircle(in)">
                                      <p:cBhvr>
                                        <p:cTn id="10"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TotalTime>
  <Words>983</Words>
  <Application>Microsoft Office PowerPoint</Application>
  <PresentationFormat>Custom</PresentationFormat>
  <Paragraphs>122</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Muli Bold</vt:lpstr>
      <vt:lpstr>Arial</vt:lpstr>
      <vt:lpstr>Muli</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Vaping (ages 9-10) V1 Slides</dc:title>
  <cp:lastModifiedBy>Richard Palmer</cp:lastModifiedBy>
  <cp:revision>5</cp:revision>
  <dcterms:created xsi:type="dcterms:W3CDTF">2006-08-16T00:00:00Z</dcterms:created>
  <dcterms:modified xsi:type="dcterms:W3CDTF">2024-01-18T19:04:04Z</dcterms:modified>
  <dc:identifier>DAF5kuvvfgs</dc:identifier>
</cp:coreProperties>
</file>